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7" r:id="rId12"/>
    <p:sldId id="266" r:id="rId13"/>
    <p:sldId id="268" r:id="rId14"/>
    <p:sldId id="269" r:id="rId15"/>
    <p:sldId id="270" r:id="rId16"/>
    <p:sldId id="272" r:id="rId17"/>
    <p:sldId id="273" r:id="rId1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731498-0EE8-4D6D-9756-0F428D1E8460}" type="datetimeFigureOut">
              <a:rPr lang="hu-HU" smtClean="0"/>
              <a:pPr/>
              <a:t>2016.01.07.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1E4468-6677-40E3-8B6B-82BE1E1AA94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0761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1FCDE-AC76-48DB-8D3F-7C0432F8C724}" type="datetimeFigureOut">
              <a:rPr lang="hu-HU" smtClean="0"/>
              <a:pPr/>
              <a:t>2016.01.07.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53716-9302-4A41-AA14-2D401D2F232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1FCDE-AC76-48DB-8D3F-7C0432F8C724}" type="datetimeFigureOut">
              <a:rPr lang="hu-HU" smtClean="0"/>
              <a:pPr/>
              <a:t>2016.01.07.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53716-9302-4A41-AA14-2D401D2F232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1FCDE-AC76-48DB-8D3F-7C0432F8C724}" type="datetimeFigureOut">
              <a:rPr lang="hu-HU" smtClean="0"/>
              <a:pPr/>
              <a:t>2016.01.07.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53716-9302-4A41-AA14-2D401D2F232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1FCDE-AC76-48DB-8D3F-7C0432F8C724}" type="datetimeFigureOut">
              <a:rPr lang="hu-HU" smtClean="0"/>
              <a:pPr/>
              <a:t>2016.01.07.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53716-9302-4A41-AA14-2D401D2F232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1FCDE-AC76-48DB-8D3F-7C0432F8C724}" type="datetimeFigureOut">
              <a:rPr lang="hu-HU" smtClean="0"/>
              <a:pPr/>
              <a:t>2016.01.07.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53716-9302-4A41-AA14-2D401D2F232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1FCDE-AC76-48DB-8D3F-7C0432F8C724}" type="datetimeFigureOut">
              <a:rPr lang="hu-HU" smtClean="0"/>
              <a:pPr/>
              <a:t>2016.01.07.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53716-9302-4A41-AA14-2D401D2F232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1FCDE-AC76-48DB-8D3F-7C0432F8C724}" type="datetimeFigureOut">
              <a:rPr lang="hu-HU" smtClean="0"/>
              <a:pPr/>
              <a:t>2016.01.07.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53716-9302-4A41-AA14-2D401D2F232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1FCDE-AC76-48DB-8D3F-7C0432F8C724}" type="datetimeFigureOut">
              <a:rPr lang="hu-HU" smtClean="0"/>
              <a:pPr/>
              <a:t>2016.01.07.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53716-9302-4A41-AA14-2D401D2F232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1FCDE-AC76-48DB-8D3F-7C0432F8C724}" type="datetimeFigureOut">
              <a:rPr lang="hu-HU" smtClean="0"/>
              <a:pPr/>
              <a:t>2016.01.07.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53716-9302-4A41-AA14-2D401D2F232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1FCDE-AC76-48DB-8D3F-7C0432F8C724}" type="datetimeFigureOut">
              <a:rPr lang="hu-HU" smtClean="0"/>
              <a:pPr/>
              <a:t>2016.01.07.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53716-9302-4A41-AA14-2D401D2F232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1FCDE-AC76-48DB-8D3F-7C0432F8C724}" type="datetimeFigureOut">
              <a:rPr lang="hu-HU" smtClean="0"/>
              <a:pPr/>
              <a:t>2016.01.07.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53716-9302-4A41-AA14-2D401D2F232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1FCDE-AC76-48DB-8D3F-7C0432F8C724}" type="datetimeFigureOut">
              <a:rPr lang="hu-HU" smtClean="0"/>
              <a:pPr/>
              <a:t>2016.01.07.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53716-9302-4A41-AA14-2D401D2F232B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Lucida Sans Unicode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Lucida Sans Unicode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Lucida Sans Unicode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Lucida Sans Unicode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Lucida Sans Unicode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Lucida Sans Unicode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%C3%89tienne_Fran%C3%A7ois_Geoffroy" TargetMode="External"/><Relationship Id="rId7" Type="http://schemas.openxmlformats.org/officeDocument/2006/relationships/hyperlink" Target="http://www.nobelprize.org/nobel_prizes/chemistry/laureates/1901/hoff-bio.html" TargetMode="External"/><Relationship Id="rId2" Type="http://schemas.openxmlformats.org/officeDocument/2006/relationships/hyperlink" Target="https://en.wikipedia.org/wiki/Alchemy_and_chemistry_in_medieval_Isla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vilaglex.hu/Lexikon/Html/Kekule.htm" TargetMode="External"/><Relationship Id="rId5" Type="http://schemas.openxmlformats.org/officeDocument/2006/relationships/hyperlink" Target="https://en.wikipedia.org/wiki/Organic_chemistry" TargetMode="External"/><Relationship Id="rId4" Type="http://schemas.openxmlformats.org/officeDocument/2006/relationships/hyperlink" Target="https://en.wikipedia.org/wiki/Jean-Baptiste_Dumas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A kémiai jelrendszer fejlődése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400" dirty="0" err="1" smtClean="0"/>
              <a:t>Ákontz-Kiss</a:t>
            </a:r>
            <a:r>
              <a:rPr lang="hu-HU" sz="2400" dirty="0" smtClean="0"/>
              <a:t> </a:t>
            </a:r>
            <a:r>
              <a:rPr lang="hu-HU" sz="2400" dirty="0" smtClean="0"/>
              <a:t>Hanna</a:t>
            </a:r>
            <a:endParaRPr lang="hu-H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Tartalomjegyzék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000" dirty="0" smtClean="0"/>
              <a:t>3.-4. dia: Ókor I. : Görög gondolkodás az anyagról (Kr. e. V.-IV. század)</a:t>
            </a:r>
          </a:p>
          <a:p>
            <a:r>
              <a:rPr lang="hu-HU" sz="2000" dirty="0" smtClean="0"/>
              <a:t>5. dia: Ókor II. : Hellén, egyiptomi, kínai alkímia (Kr. e. III.-I. század)</a:t>
            </a:r>
          </a:p>
          <a:p>
            <a:r>
              <a:rPr lang="hu-HU" sz="2000" dirty="0" smtClean="0"/>
              <a:t>6. dia: Középkor: Arab alkímia (Kr. u. VII.-VIII. század)</a:t>
            </a:r>
          </a:p>
          <a:p>
            <a:r>
              <a:rPr lang="hu-HU" sz="2000" dirty="0" smtClean="0"/>
              <a:t>7. dia: Reneszánsz alkímia (XIV.-XVI. század)</a:t>
            </a:r>
          </a:p>
          <a:p>
            <a:r>
              <a:rPr lang="hu-HU" sz="2000" dirty="0" smtClean="0"/>
              <a:t>8. dia: Lépések a periódusos rendszer felé (XVIII. század) </a:t>
            </a:r>
          </a:p>
          <a:p>
            <a:r>
              <a:rPr lang="hu-HU" sz="2000" dirty="0" smtClean="0"/>
              <a:t>9. dia: Dalton jelrendszere (XVIII.-XIX. század)</a:t>
            </a:r>
          </a:p>
          <a:p>
            <a:r>
              <a:rPr lang="hu-HU" sz="2000" dirty="0" smtClean="0"/>
              <a:t>10. dia: Berzelius és a modern vegyjelek (XIX. század) </a:t>
            </a:r>
          </a:p>
          <a:p>
            <a:r>
              <a:rPr lang="hu-HU" sz="2000" dirty="0" smtClean="0"/>
              <a:t>11. dia: Mengyelejev és a periódusos rendszer (XIX. század)</a:t>
            </a:r>
          </a:p>
          <a:p>
            <a:r>
              <a:rPr lang="hu-HU" sz="2000" dirty="0" smtClean="0"/>
              <a:t>12. dia: A klasszikus szerves kémia jelrendszere, szerkezetelméletei I. </a:t>
            </a:r>
          </a:p>
          <a:p>
            <a:r>
              <a:rPr lang="hu-HU" sz="2000" dirty="0" smtClean="0"/>
              <a:t>13. dia: A klasszikus szerves kémia jelrendszere, szerkezetelméletei II. </a:t>
            </a:r>
          </a:p>
          <a:p>
            <a:r>
              <a:rPr lang="hu-HU" sz="2000" dirty="0" smtClean="0"/>
              <a:t>14. dia: A klasszikus szerves kémia jelrendszere, szerkezetelméletei III. </a:t>
            </a:r>
          </a:p>
          <a:p>
            <a:r>
              <a:rPr lang="hu-HU" sz="2000" dirty="0" smtClean="0"/>
              <a:t>15. dia: A klasszikus szerves kémia jelrendszere, szerkezetelméletei IV. </a:t>
            </a:r>
          </a:p>
          <a:p>
            <a:pPr>
              <a:buNone/>
            </a:pPr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Ókor I. : Görög gondolkodás az anyagról (Kr. </a:t>
            </a:r>
            <a:r>
              <a:rPr lang="hu-HU" dirty="0"/>
              <a:t>e</a:t>
            </a:r>
            <a:r>
              <a:rPr lang="hu-HU" dirty="0" smtClean="0"/>
              <a:t>. V.-IV. század)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u-HU" sz="2400" dirty="0" smtClean="0"/>
              <a:t>k</a:t>
            </a:r>
            <a:r>
              <a:rPr lang="hu-HU" sz="2400" dirty="0" smtClean="0">
                <a:latin typeface="+mn-lt"/>
              </a:rPr>
              <a:t>örforgás=létezés</a:t>
            </a:r>
          </a:p>
          <a:p>
            <a:r>
              <a:rPr lang="hu-HU" sz="2400" dirty="0" smtClean="0"/>
              <a:t>h</a:t>
            </a:r>
            <a:r>
              <a:rPr lang="hu-HU" sz="2400" dirty="0" smtClean="0">
                <a:latin typeface="+mn-lt"/>
              </a:rPr>
              <a:t>almazállapot-rendszerek</a:t>
            </a:r>
          </a:p>
          <a:p>
            <a:r>
              <a:rPr lang="hu-HU" sz="2400" dirty="0" smtClean="0">
                <a:latin typeface="+mn-lt"/>
              </a:rPr>
              <a:t>négy őselem</a:t>
            </a:r>
          </a:p>
          <a:p>
            <a:endParaRPr lang="hu-HU" dirty="0"/>
          </a:p>
        </p:txBody>
      </p:sp>
      <p:pic>
        <p:nvPicPr>
          <p:cNvPr id="5" name="Tartalom helye 4" descr="250px-Négy_elem_kapcsolats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2143116"/>
            <a:ext cx="4140000" cy="3510714"/>
          </a:xfrm>
        </p:spPr>
      </p:pic>
      <p:pic>
        <p:nvPicPr>
          <p:cNvPr id="6" name="Kép 5" descr="6bc48782d17d7d89e38e294930dec5e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26" y="2786058"/>
            <a:ext cx="828000" cy="3676347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714348" y="3357562"/>
            <a:ext cx="235745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hu-HU" i="1" dirty="0" smtClean="0">
                <a:solidFill>
                  <a:srgbClr val="FFFF00"/>
                </a:solidFill>
              </a:rPr>
              <a:t>ábra.  A négy </a:t>
            </a:r>
          </a:p>
          <a:p>
            <a:pPr marL="342900" indent="-342900" algn="just"/>
            <a:r>
              <a:rPr lang="hu-HU" i="1" dirty="0">
                <a:solidFill>
                  <a:srgbClr val="FFFF00"/>
                </a:solidFill>
              </a:rPr>
              <a:t>ő</a:t>
            </a:r>
            <a:r>
              <a:rPr lang="hu-HU" i="1" dirty="0" smtClean="0">
                <a:solidFill>
                  <a:srgbClr val="FFFF00"/>
                </a:solidFill>
              </a:rPr>
              <a:t>selem szimbóluma, </a:t>
            </a:r>
          </a:p>
          <a:p>
            <a:pPr marL="342900" indent="-342900" algn="just"/>
            <a:r>
              <a:rPr lang="hu-HU" i="1" dirty="0">
                <a:solidFill>
                  <a:srgbClr val="FFFF00"/>
                </a:solidFill>
              </a:rPr>
              <a:t>m</a:t>
            </a:r>
            <a:r>
              <a:rPr lang="hu-HU" i="1" dirty="0" smtClean="0">
                <a:solidFill>
                  <a:srgbClr val="FFFF00"/>
                </a:solidFill>
              </a:rPr>
              <a:t>elyek még a </a:t>
            </a:r>
          </a:p>
          <a:p>
            <a:pPr marL="342900" indent="-342900" algn="just"/>
            <a:r>
              <a:rPr lang="hu-HU" i="1" dirty="0">
                <a:solidFill>
                  <a:srgbClr val="FFFF00"/>
                </a:solidFill>
              </a:rPr>
              <a:t>r</a:t>
            </a:r>
            <a:r>
              <a:rPr lang="hu-HU" i="1" dirty="0" smtClean="0">
                <a:solidFill>
                  <a:srgbClr val="FFFF00"/>
                </a:solidFill>
              </a:rPr>
              <a:t>eneszánsz alkímiában</a:t>
            </a:r>
          </a:p>
          <a:p>
            <a:pPr marL="342900" indent="-342900" algn="just"/>
            <a:r>
              <a:rPr lang="hu-HU" i="1" dirty="0" smtClean="0">
                <a:solidFill>
                  <a:srgbClr val="FFFF00"/>
                </a:solidFill>
              </a:rPr>
              <a:t>is használatosak</a:t>
            </a:r>
          </a:p>
          <a:p>
            <a:pPr marL="342900" indent="-342900" algn="just"/>
            <a:r>
              <a:rPr lang="hu-HU" i="1" dirty="0" smtClean="0">
                <a:solidFill>
                  <a:srgbClr val="FFFF00"/>
                </a:solidFill>
              </a:rPr>
              <a:t>voltak.</a:t>
            </a:r>
            <a:r>
              <a:rPr lang="hu-HU" dirty="0" smtClean="0"/>
              <a:t> </a:t>
            </a:r>
            <a:r>
              <a:rPr lang="hu-HU" i="1" dirty="0" smtClean="0">
                <a:solidFill>
                  <a:srgbClr val="FFFF00"/>
                </a:solidFill>
              </a:rPr>
              <a:t>Felülről lefelé </a:t>
            </a:r>
          </a:p>
          <a:p>
            <a:pPr marL="342900" indent="-342900" algn="just"/>
            <a:r>
              <a:rPr lang="hu-HU" i="1" dirty="0" smtClean="0">
                <a:solidFill>
                  <a:srgbClr val="FFFF00"/>
                </a:solidFill>
              </a:rPr>
              <a:t>haladva: tűz, víz,</a:t>
            </a:r>
          </a:p>
          <a:p>
            <a:pPr marL="342900" indent="-342900" algn="just"/>
            <a:r>
              <a:rPr lang="hu-HU" i="1" dirty="0" smtClean="0">
                <a:solidFill>
                  <a:srgbClr val="FFFF00"/>
                </a:solidFill>
              </a:rPr>
              <a:t>levegő, föld, a</a:t>
            </a:r>
          </a:p>
          <a:p>
            <a:pPr marL="342900" indent="-342900" algn="just"/>
            <a:r>
              <a:rPr lang="hu-HU" i="1" dirty="0">
                <a:solidFill>
                  <a:srgbClr val="FFFF00"/>
                </a:solidFill>
              </a:rPr>
              <a:t>a</a:t>
            </a:r>
            <a:r>
              <a:rPr lang="hu-HU" i="1" dirty="0" smtClean="0">
                <a:solidFill>
                  <a:srgbClr val="FFFF00"/>
                </a:solidFill>
              </a:rPr>
              <a:t> legalsó jel pedig a</a:t>
            </a:r>
          </a:p>
          <a:p>
            <a:pPr marL="342900" indent="-342900" algn="just"/>
            <a:r>
              <a:rPr lang="hu-HU" i="1" dirty="0" smtClean="0">
                <a:solidFill>
                  <a:srgbClr val="FFFF00"/>
                </a:solidFill>
              </a:rPr>
              <a:t>Holdon kívüli</a:t>
            </a:r>
          </a:p>
          <a:p>
            <a:pPr marL="342900" indent="-342900" algn="just"/>
            <a:r>
              <a:rPr lang="hu-HU" i="1" dirty="0" smtClean="0">
                <a:solidFill>
                  <a:srgbClr val="FFFF00"/>
                </a:solidFill>
              </a:rPr>
              <a:t>éter világáé volt.</a:t>
            </a: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4929190" y="5643578"/>
            <a:ext cx="5977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  <a:cs typeface="Lucida Sans Unicode" pitchFamily="34" charset="0"/>
              </a:rPr>
              <a:t>2. ábra. A négy őselem, és az általuk</a:t>
            </a:r>
          </a:p>
          <a:p>
            <a:r>
              <a:rPr lang="hu-HU" i="1" dirty="0">
                <a:solidFill>
                  <a:srgbClr val="FFFF00"/>
                </a:solidFill>
                <a:cs typeface="Lucida Sans Unicode" pitchFamily="34" charset="0"/>
              </a:rPr>
              <a:t>m</a:t>
            </a:r>
            <a:r>
              <a:rPr lang="hu-HU" i="1" dirty="0" smtClean="0">
                <a:solidFill>
                  <a:srgbClr val="FFFF00"/>
                </a:solidFill>
                <a:cs typeface="Lucida Sans Unicode" pitchFamily="34" charset="0"/>
              </a:rPr>
              <a:t>egtestesített tulajdonságok</a:t>
            </a:r>
            <a:endParaRPr lang="hu-HU" i="1" dirty="0">
              <a:solidFill>
                <a:srgbClr val="FFFF00"/>
              </a:solidFill>
              <a:cs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Ókor I. : Görög gondolkodás az anyagról (Kr. e. V.-IV. század)</a:t>
            </a:r>
            <a:endParaRPr lang="hu-HU" dirty="0"/>
          </a:p>
        </p:txBody>
      </p:sp>
      <p:pic>
        <p:nvPicPr>
          <p:cNvPr id="5" name="Kép 4" descr="democrit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1428737"/>
            <a:ext cx="1620000" cy="2233103"/>
          </a:xfrm>
          <a:prstGeom prst="rect">
            <a:avLst/>
          </a:prstGeom>
        </p:spPr>
      </p:pic>
      <p:pic>
        <p:nvPicPr>
          <p:cNvPr id="6" name="Kép 5" descr="platon_bi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1500174"/>
            <a:ext cx="1620000" cy="2160000"/>
          </a:xfrm>
          <a:prstGeom prst="rect">
            <a:avLst/>
          </a:prstGeom>
        </p:spPr>
      </p:pic>
      <p:pic>
        <p:nvPicPr>
          <p:cNvPr id="7" name="Kép 6" descr="6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826" y="1500174"/>
            <a:ext cx="1620000" cy="2117647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642910" y="3643314"/>
            <a:ext cx="21713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3. ábra. Démokritosz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(Kr. e. 470-370 körül)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285720" y="4286256"/>
            <a:ext cx="2186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hu-HU" dirty="0" smtClean="0"/>
              <a:t>oszthatatlan atomok</a:t>
            </a:r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3714744" y="3714752"/>
            <a:ext cx="1608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4. ábra. Platón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(Kr. e. 427-347)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3428992" y="4357694"/>
            <a:ext cx="24741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dirty="0" err="1" smtClean="0"/>
              <a:t>Timaiosz</a:t>
            </a:r>
            <a:r>
              <a:rPr lang="hu-HU" dirty="0" smtClean="0"/>
              <a:t> dialógus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geometriai formákként</a:t>
            </a:r>
          </a:p>
          <a:p>
            <a:r>
              <a:rPr lang="hu-HU" dirty="0"/>
              <a:t> </a:t>
            </a:r>
            <a:r>
              <a:rPr lang="hu-HU" dirty="0" smtClean="0"/>
              <a:t>      jellemezte a négy </a:t>
            </a:r>
          </a:p>
          <a:p>
            <a:r>
              <a:rPr lang="hu-HU" dirty="0"/>
              <a:t> </a:t>
            </a:r>
            <a:r>
              <a:rPr lang="hu-HU" dirty="0" smtClean="0"/>
              <a:t>      őselemet                 </a:t>
            </a:r>
          </a:p>
        </p:txBody>
      </p:sp>
      <p:pic>
        <p:nvPicPr>
          <p:cNvPr id="12" name="Kép 11" descr="85676ea27d2127cda1352bf00674bc4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28794" y="4714883"/>
            <a:ext cx="1332000" cy="1897034"/>
          </a:xfrm>
          <a:prstGeom prst="rect">
            <a:avLst/>
          </a:prstGeom>
        </p:spPr>
      </p:pic>
      <p:sp>
        <p:nvSpPr>
          <p:cNvPr id="13" name="Szövegdoboz 12"/>
          <p:cNvSpPr txBox="1"/>
          <p:nvPr/>
        </p:nvSpPr>
        <p:spPr>
          <a:xfrm>
            <a:off x="6215074" y="3643314"/>
            <a:ext cx="21203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5. ábra. Arisztotelész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(Kr. e. 384-322)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6143636" y="4286256"/>
            <a:ext cx="1951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dirty="0" err="1" smtClean="0"/>
              <a:t>Meteorologica</a:t>
            </a:r>
            <a:endParaRPr lang="hu-HU" dirty="0" smtClean="0"/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összefoglaló jelleg</a:t>
            </a:r>
            <a:endParaRPr lang="hu-HU" dirty="0"/>
          </a:p>
        </p:txBody>
      </p:sp>
      <p:sp>
        <p:nvSpPr>
          <p:cNvPr id="15" name="Szövegdoboz 14"/>
          <p:cNvSpPr txBox="1"/>
          <p:nvPr/>
        </p:nvSpPr>
        <p:spPr>
          <a:xfrm>
            <a:off x="3357554" y="6072206"/>
            <a:ext cx="4610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6. ábra. Platón által elképzelt őselemek formája</a:t>
            </a:r>
            <a:endParaRPr lang="hu-HU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Ókor II. : Hellén, egyiptomi, kínai alkímia (Kr. e. III.-I. század)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4429124" y="2000240"/>
            <a:ext cx="42862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dirty="0" smtClean="0"/>
              <a:t>Alexandria (Kr. e. 332)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/>
              <a:t>a</a:t>
            </a:r>
            <a:r>
              <a:rPr lang="hu-HU" sz="2400" dirty="0" smtClean="0"/>
              <a:t>lkímia: definiálási nehézségek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/>
              <a:t>g</a:t>
            </a:r>
            <a:r>
              <a:rPr lang="hu-HU" sz="2400" dirty="0" smtClean="0"/>
              <a:t>örög természetfilozófia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/>
              <a:t>e</a:t>
            </a:r>
            <a:r>
              <a:rPr lang="hu-HU" sz="2400" dirty="0" smtClean="0"/>
              <a:t>gyiptomi technika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/>
              <a:t>k</a:t>
            </a:r>
            <a:r>
              <a:rPr lang="hu-HU" sz="2400" dirty="0" smtClean="0"/>
              <a:t>eleti miszticizmus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Hermész </a:t>
            </a:r>
            <a:r>
              <a:rPr lang="hu-HU" sz="2400" dirty="0" err="1" smtClean="0"/>
              <a:t>Triszmegisztosz</a:t>
            </a:r>
            <a:r>
              <a:rPr lang="hu-HU" sz="2400" dirty="0" smtClean="0"/>
              <a:t>:</a:t>
            </a:r>
          </a:p>
          <a:p>
            <a:r>
              <a:rPr lang="hu-HU" sz="2400" dirty="0"/>
              <a:t>	</a:t>
            </a:r>
            <a:r>
              <a:rPr lang="hu-HU" sz="2400" dirty="0" smtClean="0"/>
              <a:t>Tabula Smaragdina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grafikus szimbólumok, vallásos    	jelleg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/>
              <a:t>a</a:t>
            </a:r>
            <a:r>
              <a:rPr lang="hu-HU" sz="2400" dirty="0" smtClean="0"/>
              <a:t>nalógiák keresése</a:t>
            </a:r>
            <a:endParaRPr lang="hu-HU" sz="2400" dirty="0"/>
          </a:p>
        </p:txBody>
      </p:sp>
      <p:pic>
        <p:nvPicPr>
          <p:cNvPr id="4" name="Kép 3" descr="thotemb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1571612"/>
            <a:ext cx="1908000" cy="1908000"/>
          </a:xfrm>
          <a:prstGeom prst="rect">
            <a:avLst/>
          </a:prstGeom>
        </p:spPr>
      </p:pic>
      <p:pic>
        <p:nvPicPr>
          <p:cNvPr id="5" name="Kép 4" descr="ot-ele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082" y="5286388"/>
            <a:ext cx="1278000" cy="1173910"/>
          </a:xfrm>
          <a:prstGeom prst="rect">
            <a:avLst/>
          </a:prstGeom>
        </p:spPr>
      </p:pic>
      <p:pic>
        <p:nvPicPr>
          <p:cNvPr id="6" name="Kép 5" descr="5183e25b2ba9b06749a3808efeaf6cb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3643314"/>
            <a:ext cx="3060000" cy="236232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57158" y="1643050"/>
            <a:ext cx="17631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>
                <a:solidFill>
                  <a:srgbClr val="FFFF00"/>
                </a:solidFill>
              </a:rPr>
              <a:t>7</a:t>
            </a:r>
            <a:r>
              <a:rPr lang="hu-HU" i="1" dirty="0" smtClean="0">
                <a:solidFill>
                  <a:srgbClr val="FFFF00"/>
                </a:solidFill>
              </a:rPr>
              <a:t>. ábra. Hermész</a:t>
            </a:r>
          </a:p>
          <a:p>
            <a:r>
              <a:rPr lang="hu-HU" i="1" dirty="0" err="1" smtClean="0">
                <a:solidFill>
                  <a:srgbClr val="FFFF00"/>
                </a:solidFill>
              </a:rPr>
              <a:t>Triszmegisztosz</a:t>
            </a:r>
            <a:r>
              <a:rPr lang="hu-HU" i="1" dirty="0" smtClean="0">
                <a:solidFill>
                  <a:srgbClr val="FFFF00"/>
                </a:solidFill>
              </a:rPr>
              <a:t>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(</a:t>
            </a:r>
            <a:r>
              <a:rPr lang="hu-HU" i="1" dirty="0" err="1" smtClean="0">
                <a:solidFill>
                  <a:srgbClr val="FFFF00"/>
                </a:solidFill>
              </a:rPr>
              <a:t>Thot</a:t>
            </a:r>
            <a:r>
              <a:rPr lang="hu-HU" i="1" dirty="0" smtClean="0">
                <a:solidFill>
                  <a:srgbClr val="FFFF00"/>
                </a:solidFill>
              </a:rPr>
              <a:t>) egyiptomi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ábrázolása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500034" y="6072206"/>
            <a:ext cx="3091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8. ábra. Alkimista szimbólumok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4786314" y="5929330"/>
            <a:ext cx="2632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>
                <a:solidFill>
                  <a:srgbClr val="FFFF00"/>
                </a:solidFill>
              </a:rPr>
              <a:t>9</a:t>
            </a:r>
            <a:r>
              <a:rPr lang="hu-HU" i="1" dirty="0" smtClean="0">
                <a:solidFill>
                  <a:srgbClr val="FFFF00"/>
                </a:solidFill>
              </a:rPr>
              <a:t>. ábra. Az 5 kínai őselem: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fa, tűz, föld, fém, víz</a:t>
            </a:r>
            <a:endParaRPr lang="hu-HU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Középkor: Arab alkímia (Kr. u. VII.-VIII. század)</a:t>
            </a:r>
            <a:endParaRPr lang="hu-HU" dirty="0"/>
          </a:p>
        </p:txBody>
      </p:sp>
      <p:pic>
        <p:nvPicPr>
          <p:cNvPr id="3" name="Kép 2" descr="e8e89e38a4c7b3d3fb7271ed70b475b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1571612"/>
            <a:ext cx="2916000" cy="4466530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285720" y="1500174"/>
            <a:ext cx="56033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dirty="0"/>
              <a:t>a</a:t>
            </a:r>
            <a:r>
              <a:rPr lang="hu-HU" sz="2400" dirty="0" smtClean="0"/>
              <a:t>sztrológia, misztikus bolygójelek, jóslás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err="1" smtClean="0"/>
              <a:t>Dzsabir</a:t>
            </a:r>
            <a:r>
              <a:rPr lang="hu-HU" sz="2400" dirty="0" smtClean="0"/>
              <a:t> Corpus és </a:t>
            </a:r>
            <a:r>
              <a:rPr lang="hu-HU" sz="2400" dirty="0" err="1" smtClean="0"/>
              <a:t>Al-Rázi</a:t>
            </a:r>
            <a:r>
              <a:rPr lang="hu-HU" sz="2400" dirty="0" smtClean="0"/>
              <a:t> munkái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7 fém: arany, ezüst, ólom, réz, ón, vas, </a:t>
            </a:r>
          </a:p>
          <a:p>
            <a:r>
              <a:rPr lang="hu-HU" sz="2400" dirty="0"/>
              <a:t>	</a:t>
            </a:r>
            <a:r>
              <a:rPr lang="hu-HU" sz="2400" dirty="0" smtClean="0"/>
              <a:t>higany  (már az ókorban is ismerték)</a:t>
            </a:r>
            <a:endParaRPr lang="hu-HU" sz="2400" dirty="0"/>
          </a:p>
        </p:txBody>
      </p:sp>
      <p:pic>
        <p:nvPicPr>
          <p:cNvPr id="5" name="Kép 4" descr="46231ee204509d53d342fa0df52ee6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3071810"/>
            <a:ext cx="2196000" cy="2909805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642910" y="6000768"/>
            <a:ext cx="1979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10. ábra. A 7 fém</a:t>
            </a:r>
          </a:p>
          <a:p>
            <a:r>
              <a:rPr lang="hu-HU" i="1" dirty="0">
                <a:solidFill>
                  <a:srgbClr val="FFFF00"/>
                </a:solidFill>
              </a:rPr>
              <a:t>k</a:t>
            </a:r>
            <a:r>
              <a:rPr lang="hu-HU" i="1" dirty="0" smtClean="0">
                <a:solidFill>
                  <a:srgbClr val="FFFF00"/>
                </a:solidFill>
              </a:rPr>
              <a:t>ülönböző jelölései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6000760" y="6000768"/>
            <a:ext cx="27456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12. ábra. További alkimista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szimbólumok</a:t>
            </a:r>
            <a:endParaRPr lang="hu-HU" i="1" dirty="0">
              <a:solidFill>
                <a:srgbClr val="FFFF00"/>
              </a:solidFill>
            </a:endParaRPr>
          </a:p>
        </p:txBody>
      </p:sp>
      <p:pic>
        <p:nvPicPr>
          <p:cNvPr id="8" name="Kép 7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26" y="3786190"/>
            <a:ext cx="2772000" cy="1386000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3143240" y="5143512"/>
            <a:ext cx="22715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11. Ábra. Alkimistákat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ábrázoló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korabeli arab rajz</a:t>
            </a:r>
            <a:endParaRPr lang="hu-HU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Reneszánsz alkímia (XIV.-XVI. század)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2500298" y="1285860"/>
            <a:ext cx="457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dirty="0"/>
              <a:t>a</a:t>
            </a:r>
            <a:r>
              <a:rPr lang="hu-HU" sz="2400" dirty="0" smtClean="0"/>
              <a:t>rab alkímia tovább élése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aranycsinálás, életelixír, bölcsek 	köve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arab és görög jelrendszer, 	</a:t>
            </a:r>
          </a:p>
          <a:p>
            <a:r>
              <a:rPr lang="hu-HU" sz="2400" dirty="0"/>
              <a:t>	</a:t>
            </a:r>
            <a:r>
              <a:rPr lang="hu-HU" sz="2400" dirty="0" smtClean="0"/>
              <a:t>esetleg ezek módosított, </a:t>
            </a:r>
          </a:p>
          <a:p>
            <a:r>
              <a:rPr lang="hu-HU" sz="2400" dirty="0"/>
              <a:t>	</a:t>
            </a:r>
            <a:r>
              <a:rPr lang="hu-HU" sz="2400" dirty="0" smtClean="0"/>
              <a:t>allegorikus változatai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/>
              <a:t>a</a:t>
            </a:r>
            <a:r>
              <a:rPr lang="hu-HU" sz="2400" dirty="0" smtClean="0"/>
              <a:t>nalógiák, 7 fém-7 bolygó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/>
              <a:t>m</a:t>
            </a:r>
            <a:r>
              <a:rPr lang="hu-HU" sz="2400" dirty="0" smtClean="0"/>
              <a:t>ikro-, makrokozmosz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/>
              <a:t>a</a:t>
            </a:r>
            <a:r>
              <a:rPr lang="hu-HU" sz="2400" dirty="0" smtClean="0"/>
              <a:t>z élet minden területére 	kiterjedő mágikus 	vonatkozások </a:t>
            </a:r>
          </a:p>
          <a:p>
            <a:r>
              <a:rPr lang="hu-HU" sz="2400" dirty="0" smtClean="0"/>
              <a:t>	(egyesülés, átváltozás)</a:t>
            </a:r>
          </a:p>
          <a:p>
            <a:r>
              <a:rPr lang="hu-HU" sz="2400" dirty="0"/>
              <a:t>	</a:t>
            </a:r>
            <a:endParaRPr lang="hu-HU" sz="2400" dirty="0" smtClean="0"/>
          </a:p>
          <a:p>
            <a:endParaRPr lang="hu-HU" sz="2400" dirty="0" smtClean="0"/>
          </a:p>
        </p:txBody>
      </p:sp>
      <p:pic>
        <p:nvPicPr>
          <p:cNvPr id="7" name="Kép 6" descr="0b9d118d736beb030fd5efe741f439c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578" y="1142984"/>
            <a:ext cx="1950621" cy="3240000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6786578" y="4357694"/>
            <a:ext cx="2147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14. ábra. Korabeli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„peridusos rendszer”</a:t>
            </a:r>
            <a:endParaRPr lang="hu-HU" i="1" dirty="0">
              <a:solidFill>
                <a:srgbClr val="FFFF00"/>
              </a:solidFill>
            </a:endParaRPr>
          </a:p>
        </p:txBody>
      </p:sp>
      <p:pic>
        <p:nvPicPr>
          <p:cNvPr id="9" name="Kép 8" descr="2eadfc19e0ef1ef5b2a69e7f9fdc3d8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2500306"/>
            <a:ext cx="2124000" cy="3360365"/>
          </a:xfrm>
          <a:prstGeom prst="rect">
            <a:avLst/>
          </a:prstGeom>
        </p:spPr>
      </p:pic>
      <p:sp>
        <p:nvSpPr>
          <p:cNvPr id="10" name="Szövegdoboz 9"/>
          <p:cNvSpPr txBox="1"/>
          <p:nvPr/>
        </p:nvSpPr>
        <p:spPr>
          <a:xfrm>
            <a:off x="214282" y="2143116"/>
            <a:ext cx="2418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13. ábra. Alkimista jelek</a:t>
            </a:r>
            <a:endParaRPr lang="hu-HU" i="1" dirty="0">
              <a:solidFill>
                <a:srgbClr val="FFFF00"/>
              </a:solidFill>
            </a:endParaRPr>
          </a:p>
        </p:txBody>
      </p:sp>
      <p:pic>
        <p:nvPicPr>
          <p:cNvPr id="11" name="Kép 10" descr="98ed5652cb042522858782a07ebe8c4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86644" y="5072074"/>
            <a:ext cx="1044000" cy="1566000"/>
          </a:xfrm>
          <a:prstGeom prst="rect">
            <a:avLst/>
          </a:prstGeom>
        </p:spPr>
      </p:pic>
      <p:sp>
        <p:nvSpPr>
          <p:cNvPr id="13" name="Szövegdoboz 12"/>
          <p:cNvSpPr txBox="1"/>
          <p:nvPr/>
        </p:nvSpPr>
        <p:spPr>
          <a:xfrm>
            <a:off x="4643438" y="6000768"/>
            <a:ext cx="2576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15. ábra. Tarot kártya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alkimista szimbólumokkal</a:t>
            </a:r>
            <a:endParaRPr lang="hu-HU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L</a:t>
            </a:r>
            <a:r>
              <a:rPr lang="hu-HU" dirty="0" smtClean="0"/>
              <a:t>épések a periódusos rendszer felé (XVIII. </a:t>
            </a:r>
            <a:r>
              <a:rPr lang="hu-HU" dirty="0"/>
              <a:t>s</a:t>
            </a:r>
            <a:r>
              <a:rPr lang="hu-HU" dirty="0" smtClean="0"/>
              <a:t>zázad) 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714348" y="1785926"/>
            <a:ext cx="52680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dirty="0"/>
              <a:t>e</a:t>
            </a:r>
            <a:r>
              <a:rPr lang="hu-HU" sz="2400" dirty="0" smtClean="0"/>
              <a:t>lemek affinitás táblázata (1718-1720)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/>
              <a:t>m</a:t>
            </a:r>
            <a:r>
              <a:rPr lang="hu-HU" sz="2400" dirty="0" smtClean="0"/>
              <a:t>ég alkimista jeleket használ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általános igény az elemek osztályzására</a:t>
            </a:r>
            <a:endParaRPr lang="hu-HU" sz="2400" dirty="0"/>
          </a:p>
        </p:txBody>
      </p:sp>
      <p:pic>
        <p:nvPicPr>
          <p:cNvPr id="4" name="Kép 3" descr="800px-Affinity-tab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3143248"/>
            <a:ext cx="4356000" cy="3119981"/>
          </a:xfrm>
          <a:prstGeom prst="rect">
            <a:avLst/>
          </a:prstGeom>
        </p:spPr>
      </p:pic>
      <p:pic>
        <p:nvPicPr>
          <p:cNvPr id="5" name="Kép 4" descr="800px-Etienne-Francois_Geoffro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88" y="1214422"/>
            <a:ext cx="1800000" cy="251100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5643538" y="3714752"/>
            <a:ext cx="350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16. ábra. </a:t>
            </a:r>
            <a:r>
              <a:rPr lang="hu-HU" i="1" dirty="0" err="1" smtClean="0">
                <a:solidFill>
                  <a:srgbClr val="FFFF00"/>
                </a:solidFill>
              </a:rPr>
              <a:t>Étienne</a:t>
            </a:r>
            <a:r>
              <a:rPr lang="hu-HU" i="1" dirty="0" smtClean="0">
                <a:solidFill>
                  <a:srgbClr val="FFFF00"/>
                </a:solidFill>
              </a:rPr>
              <a:t> Francois </a:t>
            </a:r>
          </a:p>
          <a:p>
            <a:r>
              <a:rPr lang="hu-HU" i="1" dirty="0" err="1" smtClean="0">
                <a:solidFill>
                  <a:srgbClr val="FFFF00"/>
                </a:solidFill>
              </a:rPr>
              <a:t>Geoffrey</a:t>
            </a:r>
            <a:endParaRPr lang="hu-HU" i="1" dirty="0" smtClean="0">
              <a:solidFill>
                <a:srgbClr val="FFFF00"/>
              </a:solidFill>
            </a:endParaRPr>
          </a:p>
          <a:p>
            <a:r>
              <a:rPr lang="hu-HU" i="1" dirty="0" smtClean="0">
                <a:solidFill>
                  <a:srgbClr val="FFFF00"/>
                </a:solidFill>
              </a:rPr>
              <a:t>(1672-1731)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1500166" y="6286520"/>
            <a:ext cx="2726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17. ábra. Affinitás táblázat 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5715008" y="492919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 smtClean="0"/>
              <a:t>Egyéb vonatkozások: 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Richter: </a:t>
            </a:r>
            <a:r>
              <a:rPr lang="hu-HU" dirty="0" err="1" smtClean="0"/>
              <a:t>sztöchiometria</a:t>
            </a:r>
            <a:endParaRPr lang="hu-HU" dirty="0" smtClean="0"/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Boyle: állandó összetételű </a:t>
            </a:r>
          </a:p>
          <a:p>
            <a:r>
              <a:rPr lang="hu-HU" dirty="0" smtClean="0"/>
              <a:t>	vegyületek</a:t>
            </a:r>
          </a:p>
          <a:p>
            <a:pPr>
              <a:buFont typeface="Arial" pitchFamily="34" charset="0"/>
              <a:buChar char="•"/>
            </a:pPr>
            <a:r>
              <a:rPr lang="hu-HU" dirty="0" smtClean="0"/>
              <a:t>elemek elnevezése rögzül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Dalton jelrendszere (XVIII.-XIX. század)</a:t>
            </a:r>
            <a:endParaRPr lang="hu-HU" dirty="0"/>
          </a:p>
        </p:txBody>
      </p:sp>
      <p:pic>
        <p:nvPicPr>
          <p:cNvPr id="3" name="Kép 2" descr="ace67e14e0bbe4e83c462e89f53cbca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214422"/>
            <a:ext cx="2052000" cy="2537669"/>
          </a:xfrm>
          <a:prstGeom prst="rect">
            <a:avLst/>
          </a:prstGeom>
        </p:spPr>
      </p:pic>
      <p:pic>
        <p:nvPicPr>
          <p:cNvPr id="4" name="Kép 3" descr="na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430" y="3571876"/>
            <a:ext cx="1944000" cy="2663794"/>
          </a:xfrm>
          <a:prstGeom prst="rect">
            <a:avLst/>
          </a:prstGeom>
        </p:spPr>
      </p:pic>
      <p:pic>
        <p:nvPicPr>
          <p:cNvPr id="5" name="Kép 4" descr="a095b73f289851b9a3d52e66fee0aaa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16" y="3714752"/>
            <a:ext cx="1368000" cy="2443747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928926" y="1285860"/>
            <a:ext cx="581248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dirty="0" smtClean="0"/>
              <a:t>atomelmélet felélesztése </a:t>
            </a:r>
          </a:p>
          <a:p>
            <a:r>
              <a:rPr lang="hu-HU" sz="2400" dirty="0"/>
              <a:t>	</a:t>
            </a:r>
            <a:r>
              <a:rPr lang="hu-HU" sz="2400" dirty="0" smtClean="0"/>
              <a:t>(térbeli gömb kiterjedés)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atomsúly-táblázatok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minden elemnek rá jellemző atomja van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jelrendszer: egyszerűsített, alkimista jelekre </a:t>
            </a:r>
          </a:p>
          <a:p>
            <a:r>
              <a:rPr lang="hu-HU" sz="2400" dirty="0"/>
              <a:t>	</a:t>
            </a:r>
            <a:r>
              <a:rPr lang="hu-HU" sz="2400" dirty="0" smtClean="0"/>
              <a:t>hasonlít</a:t>
            </a:r>
          </a:p>
          <a:p>
            <a:r>
              <a:rPr lang="hu-HU" sz="2400" dirty="0" smtClean="0"/>
              <a:t> </a:t>
            </a:r>
            <a:endParaRPr lang="hu-HU" sz="2400" dirty="0"/>
          </a:p>
        </p:txBody>
      </p:sp>
      <p:sp>
        <p:nvSpPr>
          <p:cNvPr id="7" name="Szövegdoboz 6"/>
          <p:cNvSpPr txBox="1"/>
          <p:nvPr/>
        </p:nvSpPr>
        <p:spPr>
          <a:xfrm>
            <a:off x="714348" y="3714752"/>
            <a:ext cx="2182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18. </a:t>
            </a:r>
            <a:r>
              <a:rPr lang="hu-HU" i="1" dirty="0">
                <a:solidFill>
                  <a:srgbClr val="FFFF00"/>
                </a:solidFill>
              </a:rPr>
              <a:t>á</a:t>
            </a:r>
            <a:r>
              <a:rPr lang="hu-HU" i="1" dirty="0" smtClean="0">
                <a:solidFill>
                  <a:srgbClr val="FFFF00"/>
                </a:solidFill>
              </a:rPr>
              <a:t>bra. John Dalton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(1766-1844)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3143240" y="6211669"/>
            <a:ext cx="2873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19. ábra. Dalton által kitalált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atom jelölés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6297323" y="6143644"/>
            <a:ext cx="28572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20. ábra. Dalton gömbökből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álló vegyületei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Berzelius és a modern vegyjelek (XIX. </a:t>
            </a:r>
            <a:r>
              <a:rPr lang="hu-HU" dirty="0"/>
              <a:t>s</a:t>
            </a:r>
            <a:r>
              <a:rPr lang="hu-HU" dirty="0" smtClean="0"/>
              <a:t>zázad) 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714348" y="1500174"/>
            <a:ext cx="541654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dirty="0"/>
              <a:t>l</a:t>
            </a:r>
            <a:r>
              <a:rPr lang="hu-HU" sz="2400" dirty="0" smtClean="0"/>
              <a:t>egpontosabb atomtömeg táblázat </a:t>
            </a:r>
          </a:p>
          <a:p>
            <a:r>
              <a:rPr lang="hu-HU" sz="2400" dirty="0" smtClean="0"/>
              <a:t>	54 elemre (1828)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/>
              <a:t>a</a:t>
            </a:r>
            <a:r>
              <a:rPr lang="hu-HU" sz="2400" dirty="0" smtClean="0"/>
              <a:t>tomsúly-molekulasúly viszonya, arányok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/>
              <a:t>e</a:t>
            </a:r>
            <a:r>
              <a:rPr lang="hu-HU" sz="2400" dirty="0" smtClean="0"/>
              <a:t>lemek </a:t>
            </a:r>
            <a:r>
              <a:rPr lang="hu-HU" sz="2400" dirty="0"/>
              <a:t>g</a:t>
            </a:r>
            <a:r>
              <a:rPr lang="hu-HU" sz="2400" dirty="0" smtClean="0"/>
              <a:t>örög vagy latin nevének </a:t>
            </a:r>
          </a:p>
          <a:p>
            <a:r>
              <a:rPr lang="hu-HU" sz="2400" dirty="0" smtClean="0"/>
              <a:t>	kezdőbetűjéből álló egyszerű </a:t>
            </a:r>
          </a:p>
          <a:p>
            <a:r>
              <a:rPr lang="hu-HU" sz="2400" dirty="0"/>
              <a:t>	</a:t>
            </a:r>
            <a:r>
              <a:rPr lang="hu-HU" sz="2400" dirty="0" smtClean="0"/>
              <a:t>jelölést vezetett be,</a:t>
            </a:r>
          </a:p>
          <a:p>
            <a:r>
              <a:rPr lang="hu-HU" sz="2400" dirty="0"/>
              <a:t>	</a:t>
            </a:r>
            <a:r>
              <a:rPr lang="hu-HU" sz="2400" dirty="0" smtClean="0"/>
              <a:t>ma is használt vegyjelek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/>
              <a:t>ö</a:t>
            </a:r>
            <a:r>
              <a:rPr lang="hu-HU" sz="2400" dirty="0" smtClean="0"/>
              <a:t>sszegképlet, tapasztalati képlet</a:t>
            </a:r>
          </a:p>
        </p:txBody>
      </p:sp>
      <p:pic>
        <p:nvPicPr>
          <p:cNvPr id="5" name="Kép 4" descr="250px-Jöns_Jacob_Berzelius_from_Familj-Journalen187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826" y="1357298"/>
            <a:ext cx="1728000" cy="2204928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5929322" y="3571876"/>
            <a:ext cx="2986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21. ábra. </a:t>
            </a:r>
            <a:r>
              <a:rPr lang="hu-HU" i="1" dirty="0" err="1" smtClean="0">
                <a:solidFill>
                  <a:srgbClr val="FFFF00"/>
                </a:solidFill>
              </a:rPr>
              <a:t>Jöns</a:t>
            </a:r>
            <a:r>
              <a:rPr lang="hu-HU" i="1" dirty="0" smtClean="0">
                <a:solidFill>
                  <a:srgbClr val="FFFF00"/>
                </a:solidFill>
              </a:rPr>
              <a:t> Jakob Berzelius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(1779-1848)</a:t>
            </a:r>
            <a:endParaRPr lang="hu-HU" i="1" dirty="0">
              <a:solidFill>
                <a:srgbClr val="FFFF00"/>
              </a:solidFill>
            </a:endParaRPr>
          </a:p>
        </p:txBody>
      </p:sp>
      <p:pic>
        <p:nvPicPr>
          <p:cNvPr id="7" name="Kép 6" descr="progression_of_formu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4929198"/>
            <a:ext cx="4154166" cy="1044000"/>
          </a:xfrm>
          <a:prstGeom prst="rect">
            <a:avLst/>
          </a:prstGeom>
        </p:spPr>
      </p:pic>
      <p:pic>
        <p:nvPicPr>
          <p:cNvPr id="8" name="Kép 7" descr="na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4572008"/>
            <a:ext cx="1908000" cy="1441362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214282" y="6072206"/>
            <a:ext cx="3230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22. ábra. A jelrendszer fejlődése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néhány fém példáján bemutatva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4857752" y="6000768"/>
            <a:ext cx="38335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23. ábra. Molekulajelölés, összegképlet</a:t>
            </a:r>
          </a:p>
          <a:p>
            <a:r>
              <a:rPr lang="hu-HU" i="1" dirty="0">
                <a:solidFill>
                  <a:srgbClr val="FFFF00"/>
                </a:solidFill>
              </a:rPr>
              <a:t>v</a:t>
            </a:r>
            <a:r>
              <a:rPr lang="hu-HU" i="1" dirty="0" smtClean="0">
                <a:solidFill>
                  <a:srgbClr val="FFFF00"/>
                </a:solidFill>
              </a:rPr>
              <a:t>áltozása a kén-dioxid példáján </a:t>
            </a:r>
            <a:endParaRPr lang="hu-HU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Mengyelejev és a periódusos rendszer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3500430" y="157161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dirty="0" smtClean="0"/>
              <a:t>Berzelius jelrendszere alapján 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/>
              <a:t>p</a:t>
            </a:r>
            <a:r>
              <a:rPr lang="hu-HU" sz="2400" dirty="0" smtClean="0"/>
              <a:t>eriodicitás felismerése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tankönyvírás miatt volt rá szükség </a:t>
            </a:r>
          </a:p>
          <a:p>
            <a:endParaRPr lang="hu-HU" dirty="0"/>
          </a:p>
        </p:txBody>
      </p:sp>
      <p:pic>
        <p:nvPicPr>
          <p:cNvPr id="4" name="Kép 3" descr="depositphotos_53138351-Illustration-of-the-Periodic-Table-of-the-Elemen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4942" y="3143248"/>
            <a:ext cx="3459842" cy="2304000"/>
          </a:xfrm>
          <a:prstGeom prst="rect">
            <a:avLst/>
          </a:prstGeom>
        </p:spPr>
      </p:pic>
      <p:pic>
        <p:nvPicPr>
          <p:cNvPr id="5" name="Kép 4" descr="2357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860" y="4000504"/>
            <a:ext cx="1872000" cy="2302560"/>
          </a:xfrm>
          <a:prstGeom prst="rect">
            <a:avLst/>
          </a:prstGeom>
        </p:spPr>
      </p:pic>
      <p:pic>
        <p:nvPicPr>
          <p:cNvPr id="6" name="Kép 5" descr="Mengyelejev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786" y="1428736"/>
            <a:ext cx="1872000" cy="2051712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71472" y="3500438"/>
            <a:ext cx="27308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24. ábra. </a:t>
            </a:r>
            <a:r>
              <a:rPr lang="hu-HU" i="1" dirty="0" err="1" smtClean="0">
                <a:solidFill>
                  <a:srgbClr val="FFFF00"/>
                </a:solidFill>
              </a:rPr>
              <a:t>Dimitrij</a:t>
            </a:r>
            <a:r>
              <a:rPr lang="hu-HU" i="1" dirty="0" smtClean="0">
                <a:solidFill>
                  <a:srgbClr val="FFFF00"/>
                </a:solidFill>
              </a:rPr>
              <a:t> Ivanovics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Mengyelejev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(1834-1907)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5143504" y="5500702"/>
            <a:ext cx="3728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26. ábra. Modern periódusos rendszer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500034" y="5357826"/>
            <a:ext cx="20185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25. </a:t>
            </a:r>
            <a:r>
              <a:rPr lang="hu-HU" i="1" dirty="0">
                <a:solidFill>
                  <a:srgbClr val="FFFF00"/>
                </a:solidFill>
              </a:rPr>
              <a:t>á</a:t>
            </a:r>
            <a:r>
              <a:rPr lang="hu-HU" i="1" dirty="0" smtClean="0">
                <a:solidFill>
                  <a:srgbClr val="FFFF00"/>
                </a:solidFill>
              </a:rPr>
              <a:t>bra. Eredeti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1869-es periódusos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rendszer</a:t>
            </a:r>
            <a:endParaRPr lang="hu-HU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klasszikus szerves kémia jelrendszere, szerkezetelméletei I.   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642910" y="1571612"/>
            <a:ext cx="712605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dirty="0" smtClean="0"/>
              <a:t> 4 vegyértékű C (Kekulé, </a:t>
            </a:r>
            <a:r>
              <a:rPr lang="hu-HU" sz="2400" dirty="0" err="1" smtClean="0"/>
              <a:t>Couper</a:t>
            </a:r>
            <a:r>
              <a:rPr lang="hu-HU" sz="24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régi elgondolás: térbeli, gömb alakú C-atom (Dalton)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új elgondolás: vonzó, taszítóerők centruma (</a:t>
            </a:r>
            <a:r>
              <a:rPr lang="hu-HU" sz="2400" dirty="0" err="1" smtClean="0"/>
              <a:t>Boskovic</a:t>
            </a:r>
            <a:r>
              <a:rPr lang="hu-HU" sz="2400" dirty="0" smtClean="0"/>
              <a:t>) 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sejtés: tetraéderes CH</a:t>
            </a:r>
            <a:r>
              <a:rPr lang="hu-HU" sz="2400" baseline="-25000" dirty="0" smtClean="0"/>
              <a:t>4</a:t>
            </a:r>
            <a:r>
              <a:rPr lang="hu-HU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bizonyítás: </a:t>
            </a:r>
            <a:r>
              <a:rPr lang="hu-HU" sz="2400" dirty="0" err="1" smtClean="0"/>
              <a:t>vant</a:t>
            </a:r>
            <a:r>
              <a:rPr lang="hu-HU" sz="2400" dirty="0" smtClean="0"/>
              <a:t>’ </a:t>
            </a:r>
            <a:r>
              <a:rPr lang="hu-HU" sz="2400" dirty="0" err="1" smtClean="0"/>
              <a:t>Hoff</a:t>
            </a:r>
            <a:r>
              <a:rPr lang="hu-HU" sz="2400" dirty="0" smtClean="0"/>
              <a:t> és Le Bel</a:t>
            </a:r>
          </a:p>
        </p:txBody>
      </p:sp>
      <p:pic>
        <p:nvPicPr>
          <p:cNvPr id="6" name="Kép 5" descr="120px-Ethane-2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857496"/>
            <a:ext cx="2728425" cy="2160000"/>
          </a:xfrm>
          <a:prstGeom prst="rect">
            <a:avLst/>
          </a:prstGeom>
        </p:spPr>
      </p:pic>
      <p:pic>
        <p:nvPicPr>
          <p:cNvPr id="7" name="Kép 6" descr="256px-methane_molecule_formulasv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3500438"/>
            <a:ext cx="1548000" cy="1596375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714348" y="5072074"/>
            <a:ext cx="23700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27. ábra. A metán, CH</a:t>
            </a:r>
            <a:r>
              <a:rPr lang="hu-HU" i="1" baseline="-25000" dirty="0" smtClean="0">
                <a:solidFill>
                  <a:srgbClr val="FFFF00"/>
                </a:solidFill>
              </a:rPr>
              <a:t>4</a:t>
            </a:r>
            <a:r>
              <a:rPr lang="hu-HU" i="1" dirty="0" smtClean="0">
                <a:solidFill>
                  <a:srgbClr val="FFFF00"/>
                </a:solidFill>
              </a:rPr>
              <a:t>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szerkezeti képlete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5857884" y="5000636"/>
            <a:ext cx="23042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28. ábra. Az etán, C</a:t>
            </a:r>
            <a:r>
              <a:rPr lang="hu-HU" i="1" baseline="-25000" dirty="0" smtClean="0">
                <a:solidFill>
                  <a:srgbClr val="FFFF00"/>
                </a:solidFill>
              </a:rPr>
              <a:t>2</a:t>
            </a:r>
            <a:r>
              <a:rPr lang="hu-HU" i="1" dirty="0" smtClean="0">
                <a:solidFill>
                  <a:srgbClr val="FFFF00"/>
                </a:solidFill>
              </a:rPr>
              <a:t>H</a:t>
            </a:r>
            <a:r>
              <a:rPr lang="hu-HU" i="1" baseline="-25000" dirty="0" smtClean="0">
                <a:solidFill>
                  <a:srgbClr val="FFFF00"/>
                </a:solidFill>
              </a:rPr>
              <a:t>6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szerkezeti képlete</a:t>
            </a:r>
            <a:endParaRPr lang="hu-HU" i="1" dirty="0">
              <a:solidFill>
                <a:srgbClr val="FFFF00"/>
              </a:solidFill>
            </a:endParaRPr>
          </a:p>
        </p:txBody>
      </p:sp>
      <p:pic>
        <p:nvPicPr>
          <p:cNvPr id="10" name="Kép 9" descr="inde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8992" y="3500439"/>
            <a:ext cx="1620000" cy="2219063"/>
          </a:xfrm>
          <a:prstGeom prst="rect">
            <a:avLst/>
          </a:prstGeom>
        </p:spPr>
      </p:pic>
      <p:sp>
        <p:nvSpPr>
          <p:cNvPr id="11" name="Szövegdoboz 10"/>
          <p:cNvSpPr txBox="1"/>
          <p:nvPr/>
        </p:nvSpPr>
        <p:spPr>
          <a:xfrm>
            <a:off x="2786050" y="5715016"/>
            <a:ext cx="33761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29. ábra. </a:t>
            </a:r>
            <a:r>
              <a:rPr lang="hu-HU" i="1" dirty="0" err="1" smtClean="0">
                <a:solidFill>
                  <a:srgbClr val="FFFF00"/>
                </a:solidFill>
              </a:rPr>
              <a:t>Jacobus</a:t>
            </a:r>
            <a:r>
              <a:rPr lang="hu-HU" i="1" dirty="0" smtClean="0">
                <a:solidFill>
                  <a:srgbClr val="FFFF00"/>
                </a:solidFill>
              </a:rPr>
              <a:t> </a:t>
            </a:r>
            <a:r>
              <a:rPr lang="hu-HU" i="1" dirty="0" err="1" smtClean="0">
                <a:solidFill>
                  <a:srgbClr val="FFFF00"/>
                </a:solidFill>
              </a:rPr>
              <a:t>vant</a:t>
            </a:r>
            <a:r>
              <a:rPr lang="hu-HU" i="1" dirty="0" smtClean="0">
                <a:solidFill>
                  <a:srgbClr val="FFFF00"/>
                </a:solidFill>
              </a:rPr>
              <a:t>’ </a:t>
            </a:r>
            <a:r>
              <a:rPr lang="hu-HU" i="1" dirty="0" err="1" smtClean="0">
                <a:solidFill>
                  <a:srgbClr val="FFFF00"/>
                </a:solidFill>
              </a:rPr>
              <a:t>Hoff</a:t>
            </a:r>
            <a:endParaRPr lang="hu-HU" i="1" dirty="0" smtClean="0">
              <a:solidFill>
                <a:srgbClr val="FFFF00"/>
              </a:solidFill>
            </a:endParaRPr>
          </a:p>
          <a:p>
            <a:r>
              <a:rPr lang="hu-HU" i="1" dirty="0" smtClean="0">
                <a:solidFill>
                  <a:srgbClr val="FFFF00"/>
                </a:solidFill>
              </a:rPr>
              <a:t>(1852-1911). Jelentős eredményei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voltak a sztereokémiában</a:t>
            </a:r>
            <a:r>
              <a:rPr lang="hu-HU" dirty="0" smtClean="0">
                <a:solidFill>
                  <a:srgbClr val="FFFF00"/>
                </a:solidFill>
              </a:rPr>
              <a:t>. </a:t>
            </a:r>
            <a:endParaRPr lang="hu-H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klasszikus szerves kémia jelrendszere, szerkezetelméletei II. 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357158" y="1643050"/>
            <a:ext cx="4458785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dirty="0" smtClean="0"/>
              <a:t>már a XVIII. században sejtette </a:t>
            </a:r>
          </a:p>
          <a:p>
            <a:r>
              <a:rPr lang="hu-HU" sz="2400" dirty="0" smtClean="0"/>
              <a:t>	</a:t>
            </a:r>
            <a:r>
              <a:rPr lang="hu-HU" sz="2400" dirty="0" err="1" smtClean="0"/>
              <a:t>Guyton</a:t>
            </a:r>
            <a:r>
              <a:rPr lang="hu-HU" sz="2400" dirty="0" smtClean="0"/>
              <a:t> de </a:t>
            </a:r>
            <a:r>
              <a:rPr lang="hu-HU" sz="2400" dirty="0" err="1" smtClean="0"/>
              <a:t>Morveau</a:t>
            </a:r>
            <a:r>
              <a:rPr lang="hu-HU" sz="2400" dirty="0" smtClean="0"/>
              <a:t> </a:t>
            </a:r>
          </a:p>
          <a:p>
            <a:r>
              <a:rPr lang="hu-HU" sz="2400" dirty="0" smtClean="0"/>
              <a:t>	a </a:t>
            </a:r>
            <a:r>
              <a:rPr lang="hu-HU" sz="2400" dirty="0" err="1" smtClean="0"/>
              <a:t>CH-gyök</a:t>
            </a:r>
            <a:r>
              <a:rPr lang="hu-HU" sz="2400" dirty="0" smtClean="0"/>
              <a:t> létezését 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1860. Első nemzetközi kémiai </a:t>
            </a:r>
          </a:p>
          <a:p>
            <a:r>
              <a:rPr lang="hu-HU" sz="2400" dirty="0" smtClean="0"/>
              <a:t>	konferencia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J. B. Dumas: szerves, szervetlen </a:t>
            </a:r>
          </a:p>
          <a:p>
            <a:r>
              <a:rPr lang="hu-HU" sz="2400" dirty="0" smtClean="0"/>
              <a:t>	kémikusok eltérő </a:t>
            </a:r>
          </a:p>
          <a:p>
            <a:r>
              <a:rPr lang="hu-HU" sz="2400" dirty="0" smtClean="0"/>
              <a:t>	atomsúlyokat használjanak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J. B. Dumas, </a:t>
            </a:r>
            <a:r>
              <a:rPr lang="hu-HU" sz="2400" dirty="0" err="1" smtClean="0"/>
              <a:t>Liebig</a:t>
            </a:r>
            <a:r>
              <a:rPr lang="hu-HU" sz="2400" dirty="0" smtClean="0"/>
              <a:t>: a gyökök a </a:t>
            </a:r>
          </a:p>
          <a:p>
            <a:pPr lvl="1"/>
            <a:r>
              <a:rPr lang="hu-HU" sz="2400" dirty="0" smtClean="0"/>
              <a:t>	szerves kémia elemei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összegképlet, szerkezeti képlet,</a:t>
            </a:r>
          </a:p>
          <a:p>
            <a:pPr lvl="1"/>
            <a:r>
              <a:rPr lang="hu-HU" sz="2400" dirty="0" smtClean="0"/>
              <a:t>	vonalképlet</a:t>
            </a:r>
          </a:p>
          <a:p>
            <a:endParaRPr lang="hu-HU" sz="2400" dirty="0"/>
          </a:p>
        </p:txBody>
      </p:sp>
      <p:pic>
        <p:nvPicPr>
          <p:cNvPr id="4" name="Kép 3" descr="61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1785926"/>
            <a:ext cx="2514600" cy="1162050"/>
          </a:xfrm>
          <a:prstGeom prst="rect">
            <a:avLst/>
          </a:prstGeom>
        </p:spPr>
      </p:pic>
      <p:pic>
        <p:nvPicPr>
          <p:cNvPr id="6" name="Kép 5" descr="75px-Cyanate-gro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68" y="3429000"/>
            <a:ext cx="1332000" cy="745920"/>
          </a:xfrm>
          <a:prstGeom prst="rect">
            <a:avLst/>
          </a:prstGeom>
        </p:spPr>
      </p:pic>
      <p:pic>
        <p:nvPicPr>
          <p:cNvPr id="7" name="Kép 6" descr="imag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4857760"/>
            <a:ext cx="2340000" cy="642938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5000628" y="2928934"/>
            <a:ext cx="3537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30. ábra. A 2,3-dimetilheptán, C</a:t>
            </a:r>
            <a:r>
              <a:rPr lang="hu-HU" i="1" baseline="-25000" dirty="0" smtClean="0">
                <a:solidFill>
                  <a:srgbClr val="FFFF00"/>
                </a:solidFill>
              </a:rPr>
              <a:t>9</a:t>
            </a:r>
            <a:r>
              <a:rPr lang="hu-HU" i="1" dirty="0" smtClean="0">
                <a:solidFill>
                  <a:srgbClr val="FFFF00"/>
                </a:solidFill>
              </a:rPr>
              <a:t>H</a:t>
            </a:r>
            <a:r>
              <a:rPr lang="hu-HU" i="1" baseline="-25000" dirty="0" smtClean="0">
                <a:solidFill>
                  <a:srgbClr val="FFFF00"/>
                </a:solidFill>
              </a:rPr>
              <a:t>20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vonalképlete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6929454" y="4143380"/>
            <a:ext cx="2038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31. ábra. Egy </a:t>
            </a:r>
            <a:r>
              <a:rPr lang="hu-HU" i="1" dirty="0" err="1" smtClean="0">
                <a:solidFill>
                  <a:srgbClr val="FFFF00"/>
                </a:solidFill>
              </a:rPr>
              <a:t>cianát</a:t>
            </a:r>
            <a:endParaRPr lang="hu-HU" i="1" dirty="0" smtClean="0">
              <a:solidFill>
                <a:srgbClr val="FFFF00"/>
              </a:solidFill>
            </a:endParaRPr>
          </a:p>
          <a:p>
            <a:r>
              <a:rPr lang="hu-HU" i="1" dirty="0" smtClean="0">
                <a:solidFill>
                  <a:srgbClr val="FFFF00"/>
                </a:solidFill>
              </a:rPr>
              <a:t>általános képlete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5000628" y="5429264"/>
            <a:ext cx="22483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32. ábra. Egy </a:t>
            </a:r>
            <a:r>
              <a:rPr lang="hu-HU" i="1" dirty="0" err="1" smtClean="0">
                <a:solidFill>
                  <a:srgbClr val="FFFF00"/>
                </a:solidFill>
              </a:rPr>
              <a:t>fulminát</a:t>
            </a:r>
            <a:endParaRPr lang="hu-HU" i="1" dirty="0" smtClean="0">
              <a:solidFill>
                <a:srgbClr val="FFFF00"/>
              </a:solidFill>
            </a:endParaRPr>
          </a:p>
          <a:p>
            <a:r>
              <a:rPr lang="hu-HU" i="1" dirty="0" smtClean="0">
                <a:solidFill>
                  <a:srgbClr val="FFFF00"/>
                </a:solidFill>
              </a:rPr>
              <a:t>általános képlete</a:t>
            </a:r>
            <a:endParaRPr lang="hu-HU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Klasszikus szerves kémia jelrendszere, szerkezetelméletei III. : Telítetlen rendszerek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3929058" y="4929198"/>
            <a:ext cx="495539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400" dirty="0" smtClean="0"/>
              <a:t>kettős kötés:nincs rotáció (</a:t>
            </a:r>
            <a:r>
              <a:rPr lang="hu-HU" sz="2400" dirty="0" err="1" smtClean="0"/>
              <a:t>vant</a:t>
            </a:r>
            <a:r>
              <a:rPr lang="hu-HU" sz="2400" dirty="0" smtClean="0"/>
              <a:t>’ </a:t>
            </a:r>
            <a:r>
              <a:rPr lang="hu-HU" sz="2400" dirty="0" err="1" smtClean="0"/>
              <a:t>Hoff</a:t>
            </a:r>
            <a:r>
              <a:rPr lang="hu-HU" sz="24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cisz-transz izoméria</a:t>
            </a:r>
          </a:p>
          <a:p>
            <a:endParaRPr lang="hu-HU" dirty="0" smtClean="0"/>
          </a:p>
          <a:p>
            <a:endParaRPr lang="hu-HU" dirty="0" smtClean="0"/>
          </a:p>
        </p:txBody>
      </p:sp>
      <p:pic>
        <p:nvPicPr>
          <p:cNvPr id="5" name="Kép 4" descr="imagesn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2071678"/>
            <a:ext cx="2304000" cy="1728000"/>
          </a:xfrm>
          <a:prstGeom prst="rect">
            <a:avLst/>
          </a:prstGeom>
        </p:spPr>
      </p:pic>
      <p:pic>
        <p:nvPicPr>
          <p:cNvPr id="6" name="Kép 5" descr="Van't-Hoff-1874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2000240"/>
            <a:ext cx="2952000" cy="3695741"/>
          </a:xfrm>
          <a:prstGeom prst="rect">
            <a:avLst/>
          </a:prstGeom>
        </p:spPr>
      </p:pic>
      <p:sp>
        <p:nvSpPr>
          <p:cNvPr id="11" name="Szövegdoboz 10"/>
          <p:cNvSpPr txBox="1"/>
          <p:nvPr/>
        </p:nvSpPr>
        <p:spPr>
          <a:xfrm>
            <a:off x="4786314" y="3786190"/>
            <a:ext cx="3102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34. ábra. </a:t>
            </a:r>
            <a:r>
              <a:rPr lang="hu-HU" i="1" dirty="0" err="1" smtClean="0">
                <a:solidFill>
                  <a:srgbClr val="FFFF00"/>
                </a:solidFill>
              </a:rPr>
              <a:t>Baeyer</a:t>
            </a:r>
            <a:r>
              <a:rPr lang="hu-HU" i="1" dirty="0" smtClean="0">
                <a:solidFill>
                  <a:srgbClr val="FFFF00"/>
                </a:solidFill>
              </a:rPr>
              <a:t> ötlete alapján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ábrázolt </a:t>
            </a:r>
            <a:r>
              <a:rPr lang="hu-HU" i="1" dirty="0" err="1" smtClean="0">
                <a:solidFill>
                  <a:srgbClr val="FFFF00"/>
                </a:solidFill>
              </a:rPr>
              <a:t>etén</a:t>
            </a:r>
            <a:r>
              <a:rPr lang="hu-HU" i="1" dirty="0" smtClean="0">
                <a:solidFill>
                  <a:srgbClr val="FFFF00"/>
                </a:solidFill>
              </a:rPr>
              <a:t>, C</a:t>
            </a:r>
            <a:r>
              <a:rPr lang="hu-HU" i="1" baseline="-25000" dirty="0" smtClean="0">
                <a:solidFill>
                  <a:srgbClr val="FFFF00"/>
                </a:solidFill>
              </a:rPr>
              <a:t>2</a:t>
            </a:r>
            <a:r>
              <a:rPr lang="hu-HU" i="1" dirty="0" smtClean="0">
                <a:solidFill>
                  <a:srgbClr val="FFFF00"/>
                </a:solidFill>
              </a:rPr>
              <a:t>H</a:t>
            </a:r>
            <a:r>
              <a:rPr lang="hu-HU" i="1" baseline="-25000" dirty="0" smtClean="0">
                <a:solidFill>
                  <a:srgbClr val="FFFF00"/>
                </a:solidFill>
              </a:rPr>
              <a:t>4</a:t>
            </a:r>
            <a:endParaRPr lang="hu-HU" i="1" baseline="-25000" dirty="0">
              <a:solidFill>
                <a:srgbClr val="FFFF00"/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857224" y="5643578"/>
            <a:ext cx="25928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33. ábra. </a:t>
            </a:r>
            <a:r>
              <a:rPr lang="hu-HU" i="1" dirty="0" err="1" smtClean="0">
                <a:solidFill>
                  <a:srgbClr val="FFFF00"/>
                </a:solidFill>
              </a:rPr>
              <a:t>Vant</a:t>
            </a:r>
            <a:r>
              <a:rPr lang="hu-HU" i="1" dirty="0" smtClean="0">
                <a:solidFill>
                  <a:srgbClr val="FFFF00"/>
                </a:solidFill>
              </a:rPr>
              <a:t>’ </a:t>
            </a:r>
            <a:r>
              <a:rPr lang="hu-HU" i="1" dirty="0" err="1" smtClean="0">
                <a:solidFill>
                  <a:srgbClr val="FFFF00"/>
                </a:solidFill>
              </a:rPr>
              <a:t>Hoff</a:t>
            </a:r>
            <a:r>
              <a:rPr lang="hu-HU" i="1" dirty="0" smtClean="0">
                <a:solidFill>
                  <a:srgbClr val="FFFF00"/>
                </a:solidFill>
              </a:rPr>
              <a:t> rajza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az </a:t>
            </a:r>
            <a:r>
              <a:rPr lang="hu-HU" i="1" dirty="0" err="1" smtClean="0">
                <a:solidFill>
                  <a:srgbClr val="FFFF00"/>
                </a:solidFill>
              </a:rPr>
              <a:t>eténről</a:t>
            </a:r>
            <a:r>
              <a:rPr lang="hu-HU" i="1" dirty="0" smtClean="0">
                <a:solidFill>
                  <a:srgbClr val="FFFF00"/>
                </a:solidFill>
              </a:rPr>
              <a:t> (középen)</a:t>
            </a:r>
            <a:endParaRPr lang="hu-HU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Klasszikus szerves kémia jelrendszere, szerkezetelméletei IV. : Aromás rendszerek</a:t>
            </a:r>
            <a:endParaRPr lang="hu-HU" dirty="0"/>
          </a:p>
        </p:txBody>
      </p:sp>
      <p:sp>
        <p:nvSpPr>
          <p:cNvPr id="3" name="Téglalap 2"/>
          <p:cNvSpPr/>
          <p:nvPr/>
        </p:nvSpPr>
        <p:spPr>
          <a:xfrm>
            <a:off x="500034" y="135729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4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Kekulé elképzelése és álma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bizonyítás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 smtClean="0"/>
              <a:t>nem különböztethetőek meg az 	egyszeres és kétszeres 	kötések</a:t>
            </a:r>
            <a:endParaRPr lang="hu-HU" sz="2400" dirty="0"/>
          </a:p>
        </p:txBody>
      </p:sp>
      <p:pic>
        <p:nvPicPr>
          <p:cNvPr id="4" name="Kép 3" descr="benze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4714884"/>
            <a:ext cx="2880000" cy="1227130"/>
          </a:xfrm>
          <a:prstGeom prst="rect">
            <a:avLst/>
          </a:prstGeom>
        </p:spPr>
      </p:pic>
      <p:pic>
        <p:nvPicPr>
          <p:cNvPr id="5" name="Kép 4" descr="imagesnn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3714752"/>
            <a:ext cx="1524000" cy="1828800"/>
          </a:xfrm>
          <a:prstGeom prst="rect">
            <a:avLst/>
          </a:prstGeom>
        </p:spPr>
      </p:pic>
      <p:pic>
        <p:nvPicPr>
          <p:cNvPr id="6" name="Kép 5" descr="inde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182" y="4786322"/>
            <a:ext cx="1054845" cy="1152000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214282" y="5643578"/>
            <a:ext cx="27314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39. ábra. Delokalizáltságot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kihangsúlyozó rajz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3143240" y="5929330"/>
            <a:ext cx="2599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FFFF00"/>
                </a:solidFill>
              </a:rPr>
              <a:t>38. ábra. </a:t>
            </a:r>
            <a:r>
              <a:rPr lang="hu-HU" dirty="0" err="1" smtClean="0">
                <a:solidFill>
                  <a:srgbClr val="FFFF00"/>
                </a:solidFill>
              </a:rPr>
              <a:t>Ladenburg</a:t>
            </a:r>
            <a:r>
              <a:rPr lang="hu-HU" dirty="0" smtClean="0">
                <a:solidFill>
                  <a:srgbClr val="FFFF00"/>
                </a:solidFill>
              </a:rPr>
              <a:t> rajza </a:t>
            </a:r>
          </a:p>
          <a:p>
            <a:r>
              <a:rPr lang="hu-HU" dirty="0" smtClean="0">
                <a:solidFill>
                  <a:srgbClr val="FFFF00"/>
                </a:solidFill>
              </a:rPr>
              <a:t>a benzolról</a:t>
            </a:r>
            <a:endParaRPr lang="hu-HU" dirty="0">
              <a:solidFill>
                <a:srgbClr val="FFFF00"/>
              </a:solidFill>
            </a:endParaRPr>
          </a:p>
        </p:txBody>
      </p:sp>
      <p:pic>
        <p:nvPicPr>
          <p:cNvPr id="10" name="Kép 9" descr="Frkekulé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64" y="1285860"/>
            <a:ext cx="1800000" cy="2089120"/>
          </a:xfrm>
          <a:prstGeom prst="rect">
            <a:avLst/>
          </a:prstGeom>
        </p:spPr>
      </p:pic>
      <p:sp>
        <p:nvSpPr>
          <p:cNvPr id="11" name="Szövegdoboz 10"/>
          <p:cNvSpPr txBox="1"/>
          <p:nvPr/>
        </p:nvSpPr>
        <p:spPr>
          <a:xfrm>
            <a:off x="6357950" y="3357562"/>
            <a:ext cx="2387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35. ábra. August Kekulé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(1829-1896)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4286248" y="4000504"/>
            <a:ext cx="22073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36. ábra. Kekulé álma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a gyűrűről</a:t>
            </a:r>
            <a:endParaRPr lang="hu-HU" i="1" dirty="0">
              <a:solidFill>
                <a:srgbClr val="FFFF00"/>
              </a:solidFill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6215074" y="5929330"/>
            <a:ext cx="2645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solidFill>
                  <a:srgbClr val="FFFF00"/>
                </a:solidFill>
              </a:rPr>
              <a:t>37. ábra. A benzol, C</a:t>
            </a:r>
            <a:r>
              <a:rPr lang="hu-HU" i="1" baseline="-25000" dirty="0" smtClean="0">
                <a:solidFill>
                  <a:srgbClr val="FFFF00"/>
                </a:solidFill>
              </a:rPr>
              <a:t>6</a:t>
            </a:r>
            <a:r>
              <a:rPr lang="hu-HU" i="1" dirty="0" smtClean="0">
                <a:solidFill>
                  <a:srgbClr val="FFFF00"/>
                </a:solidFill>
              </a:rPr>
              <a:t>H</a:t>
            </a:r>
            <a:r>
              <a:rPr lang="hu-HU" i="1" baseline="-25000" dirty="0" smtClean="0">
                <a:solidFill>
                  <a:srgbClr val="FFFF00"/>
                </a:solidFill>
              </a:rPr>
              <a:t>6</a:t>
            </a:r>
            <a:r>
              <a:rPr lang="hu-HU" i="1" dirty="0" smtClean="0">
                <a:solidFill>
                  <a:srgbClr val="FFFF00"/>
                </a:solidFill>
              </a:rPr>
              <a:t> </a:t>
            </a:r>
          </a:p>
          <a:p>
            <a:r>
              <a:rPr lang="hu-HU" i="1" dirty="0" smtClean="0">
                <a:solidFill>
                  <a:srgbClr val="FFFF00"/>
                </a:solidFill>
              </a:rPr>
              <a:t>Kekulé elgondolása szerint</a:t>
            </a:r>
          </a:p>
        </p:txBody>
      </p:sp>
      <p:pic>
        <p:nvPicPr>
          <p:cNvPr id="14" name="Kép 13" descr="kekulesnak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876" y="2857496"/>
            <a:ext cx="1260000" cy="1228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Felhasznált források: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2000" dirty="0" smtClean="0"/>
              <a:t>Balázs Lóránt: Kémiatörténeti ABC. Tankönyvkiadó, Bp., 1981 </a:t>
            </a:r>
          </a:p>
          <a:p>
            <a:r>
              <a:rPr lang="hu-HU" sz="2000" dirty="0" smtClean="0"/>
              <a:t>Both Mária- Csorba F. László: A kísérletező ember. Nemzeti Tankönyvkiadó, Bp., 2003</a:t>
            </a:r>
          </a:p>
          <a:p>
            <a:r>
              <a:rPr lang="hu-HU" sz="2000" dirty="0" smtClean="0"/>
              <a:t>Both Mária- Bánkuti Zsuzsa- Csorba F. László: A kísérletező ember. </a:t>
            </a:r>
            <a:r>
              <a:rPr lang="hu-HU" sz="2000" dirty="0" err="1" smtClean="0"/>
              <a:t>Kairosz</a:t>
            </a:r>
            <a:r>
              <a:rPr lang="hu-HU" sz="2000" dirty="0" smtClean="0"/>
              <a:t> kiadó, Bp., 2006</a:t>
            </a:r>
          </a:p>
          <a:p>
            <a:r>
              <a:rPr lang="hu-HU" sz="2000" dirty="0" smtClean="0">
                <a:hlinkClick r:id="rId2"/>
              </a:rPr>
              <a:t>https://en.wikipedia.org/wiki/Alchemy_and_chemistry_in_medieval_Islam</a:t>
            </a:r>
            <a:r>
              <a:rPr lang="hu-HU" sz="2000" dirty="0" smtClean="0"/>
              <a:t>  (2015. november 14.) </a:t>
            </a:r>
          </a:p>
          <a:p>
            <a:r>
              <a:rPr lang="hu-HU" sz="2000" dirty="0" smtClean="0">
                <a:hlinkClick r:id="rId3"/>
              </a:rPr>
              <a:t>https://en.wikipedia.org/wiki/%C3%89tienne_Fran%C3%A7ois_Geoffroy</a:t>
            </a:r>
            <a:r>
              <a:rPr lang="hu-HU" sz="2000" dirty="0" smtClean="0"/>
              <a:t>  (2015. november 15.) </a:t>
            </a:r>
          </a:p>
          <a:p>
            <a:r>
              <a:rPr lang="hu-HU" sz="2000" dirty="0" smtClean="0">
                <a:hlinkClick r:id="rId4"/>
              </a:rPr>
              <a:t>https://en.wikipedia.org/wiki/Jean-Baptiste_Dumas</a:t>
            </a:r>
            <a:r>
              <a:rPr lang="hu-HU" sz="2000" dirty="0" smtClean="0"/>
              <a:t>  (2015. november 15.)</a:t>
            </a:r>
          </a:p>
          <a:p>
            <a:r>
              <a:rPr lang="hu-HU" sz="2000" dirty="0" smtClean="0">
                <a:hlinkClick r:id="rId5"/>
              </a:rPr>
              <a:t>https://en.wikipedia.org/wiki/Organic_chemistry</a:t>
            </a:r>
            <a:r>
              <a:rPr lang="hu-HU" sz="2000" dirty="0" smtClean="0"/>
              <a:t>  (2015. november 15.) </a:t>
            </a:r>
          </a:p>
          <a:p>
            <a:r>
              <a:rPr lang="hu-HU" sz="2000" dirty="0" smtClean="0">
                <a:hlinkClick r:id="rId6"/>
              </a:rPr>
              <a:t>http://www.vilaglex.hu/Lexikon/Html/Kekule.htm</a:t>
            </a:r>
            <a:r>
              <a:rPr lang="hu-HU" sz="2000" dirty="0" smtClean="0"/>
              <a:t>  (2015. november 16.) </a:t>
            </a:r>
          </a:p>
          <a:p>
            <a:r>
              <a:rPr lang="hu-HU" sz="2000" dirty="0" smtClean="0">
                <a:hlinkClick r:id="rId7"/>
              </a:rPr>
              <a:t>http://www.nobelprize.org/nobel_prizes/chemistry/laureates/1901/hoff-bio.html</a:t>
            </a:r>
            <a:r>
              <a:rPr lang="hu-HU" sz="2000" dirty="0" smtClean="0"/>
              <a:t>  (2015. november 16.) </a:t>
            </a:r>
            <a:endParaRPr lang="hu-H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Köszönöm a figyelmet!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1056</Words>
  <Application>Microsoft Office PowerPoint</Application>
  <PresentationFormat>Diavetítés a képernyőre (4:3 oldalarány)</PresentationFormat>
  <Paragraphs>210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1" baseType="lpstr">
      <vt:lpstr>Arial</vt:lpstr>
      <vt:lpstr>Calibri</vt:lpstr>
      <vt:lpstr>Lucida Sans Unicode</vt:lpstr>
      <vt:lpstr>Office-téma</vt:lpstr>
      <vt:lpstr>A kémiai jelrendszer fejlődése</vt:lpstr>
      <vt:lpstr>Tartalomjegyzék</vt:lpstr>
      <vt:lpstr>Ókor I. : Görög gondolkodás az anyagról (Kr. e. V.-IV. század)</vt:lpstr>
      <vt:lpstr>Ókor I. : Görög gondolkodás az anyagról (Kr. e. V.-IV. század)</vt:lpstr>
      <vt:lpstr>Ókor II. : Hellén, egyiptomi, kínai alkímia (Kr. e. III.-I. század)</vt:lpstr>
      <vt:lpstr>Középkor: Arab alkímia (Kr. u. VII.-VIII. század)</vt:lpstr>
      <vt:lpstr>Reneszánsz alkímia (XIV.-XVI. század)</vt:lpstr>
      <vt:lpstr>Lépések a periódusos rendszer felé (XVIII. század) </vt:lpstr>
      <vt:lpstr>Dalton jelrendszere (XVIII.-XIX. század)</vt:lpstr>
      <vt:lpstr>Berzelius és a modern vegyjelek (XIX. század) </vt:lpstr>
      <vt:lpstr>Mengyelejev és a periódusos rendszer</vt:lpstr>
      <vt:lpstr>A klasszikus szerves kémia jelrendszere, szerkezetelméletei I.   </vt:lpstr>
      <vt:lpstr>A klasszikus szerves kémia jelrendszere, szerkezetelméletei II. </vt:lpstr>
      <vt:lpstr>Klasszikus szerves kémia jelrendszere, szerkezetelméletei III. : Telítetlen rendszerek</vt:lpstr>
      <vt:lpstr>Klasszikus szerves kémia jelrendszere, szerkezetelméletei IV. : Aromás rendszerek</vt:lpstr>
      <vt:lpstr>Felhasznált források:</vt:lpstr>
      <vt:lpstr>Köszönöm a figyelmet!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kémiai jelrendszer fejlődése</dc:title>
  <dc:creator>Kisberecz Judit</dc:creator>
  <cp:lastModifiedBy>Szalay Luca</cp:lastModifiedBy>
  <cp:revision>70</cp:revision>
  <dcterms:created xsi:type="dcterms:W3CDTF">2015-11-14T11:14:09Z</dcterms:created>
  <dcterms:modified xsi:type="dcterms:W3CDTF">2016-01-07T16:42:11Z</dcterms:modified>
</cp:coreProperties>
</file>