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60" r:id="rId1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2C0D"/>
    <a:srgbClr val="AE2243"/>
    <a:srgbClr val="6B3A27"/>
    <a:srgbClr val="D1911D"/>
    <a:srgbClr val="D37B1B"/>
    <a:srgbClr val="DCC850"/>
    <a:srgbClr val="BA3906"/>
    <a:srgbClr val="D6B1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2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68ED3-2191-4AA0-9322-6B4082135051}" type="datetimeFigureOut">
              <a:rPr lang="hu-HU" smtClean="0"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5A8D-AFF6-49F3-8E63-4B71FF0DA9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5740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68ED3-2191-4AA0-9322-6B4082135051}" type="datetimeFigureOut">
              <a:rPr lang="hu-HU" smtClean="0"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5A8D-AFF6-49F3-8E63-4B71FF0DA9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65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68ED3-2191-4AA0-9322-6B4082135051}" type="datetimeFigureOut">
              <a:rPr lang="hu-HU" smtClean="0"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5A8D-AFF6-49F3-8E63-4B71FF0DA9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9653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68ED3-2191-4AA0-9322-6B4082135051}" type="datetimeFigureOut">
              <a:rPr lang="hu-HU" smtClean="0"/>
              <a:t>2016.01.03.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5A8D-AFF6-49F3-8E63-4B71FF0DA9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050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68ED3-2191-4AA0-9322-6B4082135051}" type="datetimeFigureOut">
              <a:rPr lang="hu-HU" smtClean="0"/>
              <a:t>2016.01.03.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5A8D-AFF6-49F3-8E63-4B71FF0DA9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4516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68ED3-2191-4AA0-9322-6B4082135051}" type="datetimeFigureOut">
              <a:rPr lang="hu-HU" smtClean="0"/>
              <a:t>2016.01.03.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5A8D-AFF6-49F3-8E63-4B71FF0DA9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7104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68ED3-2191-4AA0-9322-6B4082135051}" type="datetimeFigureOut">
              <a:rPr lang="hu-HU" smtClean="0"/>
              <a:t>2016.01.03.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5A8D-AFF6-49F3-8E63-4B71FF0DA9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013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68ED3-2191-4AA0-9322-6B4082135051}" type="datetimeFigureOut">
              <a:rPr lang="hu-HU" smtClean="0"/>
              <a:t>2016.01.03.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5A8D-AFF6-49F3-8E63-4B71FF0DA9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7864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68ED3-2191-4AA0-9322-6B4082135051}" type="datetimeFigureOut">
              <a:rPr lang="hu-HU" smtClean="0"/>
              <a:t>2016.01.03.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5A8D-AFF6-49F3-8E63-4B71FF0DA9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6026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68ED3-2191-4AA0-9322-6B4082135051}" type="datetimeFigureOut">
              <a:rPr lang="hu-HU" smtClean="0"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5A8D-AFF6-49F3-8E63-4B71FF0DA9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446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68ED3-2191-4AA0-9322-6B4082135051}" type="datetimeFigureOut">
              <a:rPr lang="hu-HU" smtClean="0"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45A8D-AFF6-49F3-8E63-4B71FF0DA9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61135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53000">
              <a:srgbClr val="D6B156"/>
            </a:gs>
            <a:gs pos="83000">
              <a:srgbClr val="DCC850"/>
            </a:gs>
            <a:gs pos="100000">
              <a:srgbClr val="D1911D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68ED3-2191-4AA0-9322-6B4082135051}" type="datetimeFigureOut">
              <a:rPr lang="hu-HU" smtClean="0"/>
              <a:t>2016.01.03.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45A8D-AFF6-49F3-8E63-4B71FF0DA92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0893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u-HU" sz="10000" dirty="0" smtClean="0">
                <a:solidFill>
                  <a:srgbClr val="912C0D"/>
                </a:solidFill>
                <a:latin typeface="Georgia" panose="02040502050405020303" pitchFamily="18" charset="0"/>
                <a:ea typeface="Gulim" panose="020B0600000101010101" pitchFamily="34" charset="-127"/>
              </a:rPr>
              <a:t>Műanyagok</a:t>
            </a:r>
            <a:endParaRPr lang="hu-HU" sz="10000" dirty="0">
              <a:solidFill>
                <a:srgbClr val="912C0D"/>
              </a:solidFill>
              <a:latin typeface="Georgia" panose="02040502050405020303" pitchFamily="18" charset="0"/>
              <a:ea typeface="Gulim" panose="020B0600000101010101" pitchFamily="34" charset="-127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4580234"/>
            <a:ext cx="9144000" cy="1655762"/>
          </a:xfrm>
        </p:spPr>
        <p:txBody>
          <a:bodyPr>
            <a:normAutofit fontScale="32500" lnSpcReduction="20000"/>
          </a:bodyPr>
          <a:lstStyle/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r>
              <a:rPr lang="hu-HU" sz="8800" dirty="0" smtClean="0">
                <a:latin typeface="Georgia" panose="02040502050405020303" pitchFamily="18" charset="0"/>
              </a:rPr>
              <a:t>Készítette: Bak Mónika</a:t>
            </a:r>
          </a:p>
          <a:p>
            <a:r>
              <a:rPr lang="hu-HU" sz="8800" dirty="0" smtClean="0">
                <a:latin typeface="Georgia" panose="02040502050405020303" pitchFamily="18" charset="0"/>
              </a:rPr>
              <a:t>2015. </a:t>
            </a:r>
            <a:r>
              <a:rPr lang="hu-HU" sz="8800" dirty="0">
                <a:latin typeface="Georgia" panose="02040502050405020303" pitchFamily="18" charset="0"/>
              </a:rPr>
              <a:t>n</a:t>
            </a:r>
            <a:r>
              <a:rPr lang="hu-HU" sz="8800" dirty="0" smtClean="0">
                <a:latin typeface="Georgia" panose="02040502050405020303" pitchFamily="18" charset="0"/>
              </a:rPr>
              <a:t>ovember 4.</a:t>
            </a:r>
            <a:endParaRPr lang="hu-HU" sz="8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22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5000" dirty="0" smtClean="0">
                <a:latin typeface="Georgia" panose="02040502050405020303" pitchFamily="18" charset="0"/>
              </a:rPr>
              <a:t>Műanyagok</a:t>
            </a:r>
            <a:endParaRPr lang="hu-HU" sz="5000" dirty="0">
              <a:latin typeface="Georgia" panose="02040502050405020303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871329"/>
            <a:ext cx="11197856" cy="4742121"/>
          </a:xfrm>
        </p:spPr>
        <p:txBody>
          <a:bodyPr/>
          <a:lstStyle/>
          <a:p>
            <a:pPr marL="0" indent="0">
              <a:buNone/>
            </a:pPr>
            <a:endParaRPr lang="hu-HU" dirty="0" smtClean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dirty="0" smtClean="0"/>
              <a:t>	        </a:t>
            </a:r>
            <a:r>
              <a:rPr lang="hu-HU" sz="4000" dirty="0" smtClean="0"/>
              <a:t> </a:t>
            </a:r>
            <a:r>
              <a:rPr lang="hu-HU" sz="4000" dirty="0" smtClean="0">
                <a:latin typeface="Georgia" panose="02040502050405020303" pitchFamily="18" charset="0"/>
              </a:rPr>
              <a:t>eredet</a:t>
            </a:r>
            <a:r>
              <a:rPr lang="hu-HU" sz="3500" dirty="0" smtClean="0">
                <a:latin typeface="Georgia" panose="02040502050405020303" pitchFamily="18" charset="0"/>
              </a:rPr>
              <a:t>					</a:t>
            </a:r>
            <a:r>
              <a:rPr lang="hu-HU" sz="4000" dirty="0" smtClean="0">
                <a:latin typeface="Georgia" panose="02040502050405020303" pitchFamily="18" charset="0"/>
              </a:rPr>
              <a:t>feldolgozás</a:t>
            </a:r>
          </a:p>
          <a:p>
            <a:pPr marL="0" indent="0">
              <a:buNone/>
            </a:pPr>
            <a:endParaRPr lang="hu-HU" sz="35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hu-HU" sz="3500" dirty="0">
                <a:latin typeface="Georgia" panose="02040502050405020303" pitchFamily="18" charset="0"/>
              </a:rPr>
              <a:t>t</a:t>
            </a:r>
            <a:r>
              <a:rPr lang="hu-HU" sz="3500" dirty="0" smtClean="0">
                <a:latin typeface="Georgia" panose="02040502050405020303" pitchFamily="18" charset="0"/>
              </a:rPr>
              <a:t>ermészetes	mesterséges	  elasztikus   		 hőre</a:t>
            </a:r>
          </a:p>
          <a:p>
            <a:pPr marL="0" indent="0">
              <a:buNone/>
            </a:pPr>
            <a:r>
              <a:rPr lang="hu-HU" sz="3500" dirty="0">
                <a:latin typeface="Georgia" panose="02040502050405020303" pitchFamily="18" charset="0"/>
              </a:rPr>
              <a:t>	</a:t>
            </a:r>
            <a:r>
              <a:rPr lang="hu-HU" sz="3500" dirty="0" smtClean="0">
                <a:latin typeface="Georgia" panose="02040502050405020303" pitchFamily="18" charset="0"/>
              </a:rPr>
              <a:t>							</a:t>
            </a:r>
            <a:r>
              <a:rPr lang="hu-HU" sz="3500" dirty="0">
                <a:latin typeface="Georgia" panose="02040502050405020303" pitchFamily="18" charset="0"/>
              </a:rPr>
              <a:t>	</a:t>
            </a:r>
            <a:r>
              <a:rPr lang="hu-HU" sz="3500" dirty="0" smtClean="0">
                <a:latin typeface="Georgia" panose="02040502050405020303" pitchFamily="18" charset="0"/>
              </a:rPr>
              <a:t>	 lágyuló</a:t>
            </a:r>
          </a:p>
          <a:p>
            <a:pPr marL="0" indent="0">
              <a:buNone/>
            </a:pPr>
            <a:r>
              <a:rPr lang="hu-HU" sz="3500" dirty="0" smtClean="0">
                <a:latin typeface="Georgia" panose="02040502050405020303" pitchFamily="18" charset="0"/>
              </a:rPr>
              <a:t>polimerizáció</a:t>
            </a:r>
            <a:r>
              <a:rPr lang="hu-HU" sz="3500" dirty="0">
                <a:latin typeface="Georgia" panose="02040502050405020303" pitchFamily="18" charset="0"/>
              </a:rPr>
              <a:t>	</a:t>
            </a:r>
            <a:r>
              <a:rPr lang="hu-HU" sz="3500" dirty="0" smtClean="0">
                <a:latin typeface="Georgia" panose="02040502050405020303" pitchFamily="18" charset="0"/>
              </a:rPr>
              <a:t>	</a:t>
            </a:r>
            <a:r>
              <a:rPr lang="hu-HU" sz="3500" dirty="0" err="1" smtClean="0">
                <a:latin typeface="Georgia" panose="02040502050405020303" pitchFamily="18" charset="0"/>
              </a:rPr>
              <a:t>poliaddíció</a:t>
            </a:r>
            <a:r>
              <a:rPr lang="hu-HU" sz="3500" dirty="0" smtClean="0">
                <a:latin typeface="Georgia" panose="02040502050405020303" pitchFamily="18" charset="0"/>
              </a:rPr>
              <a:t>		</a:t>
            </a:r>
            <a:r>
              <a:rPr lang="hu-HU" sz="3500" dirty="0">
                <a:latin typeface="Georgia" panose="02040502050405020303" pitchFamily="18" charset="0"/>
              </a:rPr>
              <a:t> </a:t>
            </a:r>
            <a:r>
              <a:rPr lang="hu-HU" sz="3500" dirty="0" smtClean="0">
                <a:latin typeface="Georgia" panose="02040502050405020303" pitchFamily="18" charset="0"/>
              </a:rPr>
              <a:t>    hőre									 		    keményedő</a:t>
            </a:r>
            <a:endParaRPr lang="hu-HU" sz="3500" dirty="0">
              <a:latin typeface="Georgia" panose="02040502050405020303" pitchFamily="18" charset="0"/>
            </a:endParaRPr>
          </a:p>
        </p:txBody>
      </p:sp>
      <p:cxnSp>
        <p:nvCxnSpPr>
          <p:cNvPr id="5" name="Egyenes összekötő 4"/>
          <p:cNvCxnSpPr/>
          <p:nvPr/>
        </p:nvCxnSpPr>
        <p:spPr>
          <a:xfrm flipH="1">
            <a:off x="3359887" y="1425039"/>
            <a:ext cx="1318439" cy="1275631"/>
          </a:xfrm>
          <a:prstGeom prst="line">
            <a:avLst/>
          </a:prstGeom>
          <a:ln w="412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gyenes összekötő 5"/>
          <p:cNvCxnSpPr/>
          <p:nvPr/>
        </p:nvCxnSpPr>
        <p:spPr>
          <a:xfrm>
            <a:off x="7538042" y="1361798"/>
            <a:ext cx="1280003" cy="1338872"/>
          </a:xfrm>
          <a:prstGeom prst="line">
            <a:avLst/>
          </a:prstGeom>
          <a:ln w="41275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gyenes összekötő 13"/>
          <p:cNvCxnSpPr/>
          <p:nvPr/>
        </p:nvCxnSpPr>
        <p:spPr>
          <a:xfrm flipH="1">
            <a:off x="8110758" y="3471530"/>
            <a:ext cx="707287" cy="706788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15"/>
          <p:cNvCxnSpPr/>
          <p:nvPr/>
        </p:nvCxnSpPr>
        <p:spPr>
          <a:xfrm>
            <a:off x="9348577" y="3423684"/>
            <a:ext cx="8074" cy="1970254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Egyenes összekötő 17"/>
          <p:cNvCxnSpPr/>
          <p:nvPr/>
        </p:nvCxnSpPr>
        <p:spPr>
          <a:xfrm>
            <a:off x="9907356" y="3460897"/>
            <a:ext cx="682672" cy="728331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21"/>
          <p:cNvCxnSpPr/>
          <p:nvPr/>
        </p:nvCxnSpPr>
        <p:spPr>
          <a:xfrm flipH="1">
            <a:off x="1339702" y="3423684"/>
            <a:ext cx="1362127" cy="754634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gyenes összekötő 23"/>
          <p:cNvCxnSpPr/>
          <p:nvPr/>
        </p:nvCxnSpPr>
        <p:spPr>
          <a:xfrm>
            <a:off x="3747613" y="3423684"/>
            <a:ext cx="1334750" cy="754634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églalap 40"/>
          <p:cNvSpPr/>
          <p:nvPr/>
        </p:nvSpPr>
        <p:spPr>
          <a:xfrm>
            <a:off x="2445488" y="2750602"/>
            <a:ext cx="1765005" cy="720928"/>
          </a:xfrm>
          <a:prstGeom prst="rect">
            <a:avLst/>
          </a:prstGeom>
          <a:noFill/>
          <a:ln w="508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3" name="Téglalap 42"/>
          <p:cNvSpPr/>
          <p:nvPr/>
        </p:nvSpPr>
        <p:spPr>
          <a:xfrm>
            <a:off x="8110758" y="2750602"/>
            <a:ext cx="2755716" cy="720928"/>
          </a:xfrm>
          <a:prstGeom prst="rect">
            <a:avLst/>
          </a:prstGeom>
          <a:noFill/>
          <a:ln w="508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4" name="Téglalap 43"/>
          <p:cNvSpPr/>
          <p:nvPr/>
        </p:nvSpPr>
        <p:spPr>
          <a:xfrm>
            <a:off x="838200" y="4144612"/>
            <a:ext cx="2521687" cy="57624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6" name="Téglalap 45"/>
          <p:cNvSpPr/>
          <p:nvPr/>
        </p:nvSpPr>
        <p:spPr>
          <a:xfrm>
            <a:off x="3593805" y="4144612"/>
            <a:ext cx="2573079" cy="576244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7" name="Téglalap 46"/>
          <p:cNvSpPr/>
          <p:nvPr/>
        </p:nvSpPr>
        <p:spPr>
          <a:xfrm>
            <a:off x="6634716" y="4178318"/>
            <a:ext cx="1977656" cy="542538"/>
          </a:xfrm>
          <a:prstGeom prst="rect">
            <a:avLst/>
          </a:prstGeom>
          <a:noFill/>
          <a:ln w="38100">
            <a:solidFill>
              <a:srgbClr val="AE22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9" name="Téglalap 48"/>
          <p:cNvSpPr/>
          <p:nvPr/>
        </p:nvSpPr>
        <p:spPr>
          <a:xfrm>
            <a:off x="8612373" y="5401340"/>
            <a:ext cx="2402958" cy="1084520"/>
          </a:xfrm>
          <a:prstGeom prst="rect">
            <a:avLst/>
          </a:prstGeom>
          <a:noFill/>
          <a:ln w="38100">
            <a:solidFill>
              <a:srgbClr val="AE22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0" name="Téglalap 49"/>
          <p:cNvSpPr/>
          <p:nvPr/>
        </p:nvSpPr>
        <p:spPr>
          <a:xfrm>
            <a:off x="10114121" y="4189227"/>
            <a:ext cx="1709284" cy="1077175"/>
          </a:xfrm>
          <a:prstGeom prst="rect">
            <a:avLst/>
          </a:prstGeom>
          <a:noFill/>
          <a:ln w="38100">
            <a:solidFill>
              <a:srgbClr val="AE22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4" name="Egyenes összekötő 53"/>
          <p:cNvCxnSpPr/>
          <p:nvPr/>
        </p:nvCxnSpPr>
        <p:spPr>
          <a:xfrm flipH="1">
            <a:off x="2721935" y="4899246"/>
            <a:ext cx="1180213" cy="502094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gyenes összekötő 55"/>
          <p:cNvCxnSpPr/>
          <p:nvPr/>
        </p:nvCxnSpPr>
        <p:spPr>
          <a:xfrm flipH="1">
            <a:off x="3902148" y="4899246"/>
            <a:ext cx="512841" cy="1282849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gyenes összekötő 57"/>
          <p:cNvCxnSpPr/>
          <p:nvPr/>
        </p:nvCxnSpPr>
        <p:spPr>
          <a:xfrm>
            <a:off x="4880344" y="4851400"/>
            <a:ext cx="584791" cy="590384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églalap 61"/>
          <p:cNvSpPr/>
          <p:nvPr/>
        </p:nvSpPr>
        <p:spPr>
          <a:xfrm>
            <a:off x="838200" y="5393938"/>
            <a:ext cx="2755605" cy="539029"/>
          </a:xfrm>
          <a:prstGeom prst="rect">
            <a:avLst/>
          </a:prstGeom>
          <a:noFill/>
          <a:ln w="38100">
            <a:solidFill>
              <a:srgbClr val="AE22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4" name="Téglalap 63"/>
          <p:cNvSpPr/>
          <p:nvPr/>
        </p:nvSpPr>
        <p:spPr>
          <a:xfrm>
            <a:off x="4414988" y="5401340"/>
            <a:ext cx="2559970" cy="531627"/>
          </a:xfrm>
          <a:prstGeom prst="rect">
            <a:avLst/>
          </a:prstGeom>
          <a:noFill/>
          <a:ln w="38100">
            <a:solidFill>
              <a:srgbClr val="AE22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5" name="Szövegdoboz 64"/>
          <p:cNvSpPr txBox="1"/>
          <p:nvPr/>
        </p:nvSpPr>
        <p:spPr>
          <a:xfrm>
            <a:off x="2445488" y="6182095"/>
            <a:ext cx="3551275" cy="630942"/>
          </a:xfrm>
          <a:prstGeom prst="rect">
            <a:avLst/>
          </a:prstGeom>
          <a:noFill/>
          <a:ln w="38100">
            <a:solidFill>
              <a:srgbClr val="AE2243"/>
            </a:solidFill>
          </a:ln>
        </p:spPr>
        <p:txBody>
          <a:bodyPr wrap="square" rtlCol="0">
            <a:spAutoFit/>
          </a:bodyPr>
          <a:lstStyle/>
          <a:p>
            <a:r>
              <a:rPr lang="hu-HU" sz="3500" dirty="0" err="1" smtClean="0">
                <a:latin typeface="Georgia" panose="02040502050405020303" pitchFamily="18" charset="0"/>
              </a:rPr>
              <a:t>polikondenzáció</a:t>
            </a:r>
            <a:endParaRPr lang="hu-HU" sz="35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86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5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Polimerizációval nyert anyagok</a:t>
            </a:r>
            <a:endParaRPr lang="hu-HU" sz="5000" dirty="0">
              <a:solidFill>
                <a:srgbClr val="912C0D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4000" dirty="0" smtClean="0">
                <a:latin typeface="Georgia" panose="02040502050405020303" pitchFamily="18" charset="0"/>
              </a:rPr>
              <a:t>Polietilén (PE)</a:t>
            </a:r>
          </a:p>
          <a:p>
            <a:r>
              <a:rPr lang="hu-HU" sz="4000" dirty="0" err="1" smtClean="0">
                <a:latin typeface="Georgia" panose="02040502050405020303" pitchFamily="18" charset="0"/>
              </a:rPr>
              <a:t>Poli</a:t>
            </a:r>
            <a:r>
              <a:rPr lang="hu-HU" sz="4000" dirty="0" smtClean="0">
                <a:latin typeface="Georgia" panose="02040502050405020303" pitchFamily="18" charset="0"/>
              </a:rPr>
              <a:t>(</a:t>
            </a:r>
            <a:r>
              <a:rPr lang="hu-HU" sz="4000" dirty="0" err="1" smtClean="0">
                <a:latin typeface="Georgia" panose="02040502050405020303" pitchFamily="18" charset="0"/>
              </a:rPr>
              <a:t>vinil-klorid</a:t>
            </a:r>
            <a:r>
              <a:rPr lang="hu-HU" sz="4000" dirty="0" smtClean="0">
                <a:latin typeface="Georgia" panose="02040502050405020303" pitchFamily="18" charset="0"/>
              </a:rPr>
              <a:t>) (PVC)</a:t>
            </a:r>
          </a:p>
          <a:p>
            <a:r>
              <a:rPr lang="hu-HU" sz="4000" dirty="0" err="1" smtClean="0">
                <a:latin typeface="Georgia" panose="02040502050405020303" pitchFamily="18" charset="0"/>
              </a:rPr>
              <a:t>Poliakrilnitril</a:t>
            </a:r>
            <a:r>
              <a:rPr lang="hu-HU" sz="4000" dirty="0" smtClean="0">
                <a:latin typeface="Georgia" panose="02040502050405020303" pitchFamily="18" charset="0"/>
              </a:rPr>
              <a:t> (PAN)</a:t>
            </a:r>
          </a:p>
          <a:p>
            <a:r>
              <a:rPr lang="hu-HU" sz="4000" dirty="0" smtClean="0">
                <a:latin typeface="Georgia" panose="02040502050405020303" pitchFamily="18" charset="0"/>
              </a:rPr>
              <a:t>Polisztirol (PS)</a:t>
            </a:r>
          </a:p>
          <a:p>
            <a:r>
              <a:rPr lang="hu-HU" sz="4000" dirty="0" err="1" smtClean="0">
                <a:latin typeface="Georgia" panose="02040502050405020303" pitchFamily="18" charset="0"/>
              </a:rPr>
              <a:t>Poli</a:t>
            </a:r>
            <a:r>
              <a:rPr lang="hu-HU" sz="4000" dirty="0" smtClean="0">
                <a:latin typeface="Georgia" panose="02040502050405020303" pitchFamily="18" charset="0"/>
              </a:rPr>
              <a:t>(</a:t>
            </a:r>
            <a:r>
              <a:rPr lang="hu-HU" sz="4000" dirty="0" err="1" smtClean="0">
                <a:latin typeface="Georgia" panose="02040502050405020303" pitchFamily="18" charset="0"/>
              </a:rPr>
              <a:t>metil-metakrilát</a:t>
            </a:r>
            <a:r>
              <a:rPr lang="hu-HU" sz="4000" dirty="0" smtClean="0">
                <a:latin typeface="Georgia" panose="02040502050405020303" pitchFamily="18" charset="0"/>
              </a:rPr>
              <a:t>) (PMMA)</a:t>
            </a:r>
          </a:p>
          <a:p>
            <a:r>
              <a:rPr lang="hu-HU" sz="4000" dirty="0" err="1">
                <a:latin typeface="Georgia" panose="02040502050405020303" pitchFamily="18" charset="0"/>
              </a:rPr>
              <a:t>P</a:t>
            </a:r>
            <a:r>
              <a:rPr lang="hu-HU" sz="4000" dirty="0" err="1" smtClean="0">
                <a:latin typeface="Georgia" panose="02040502050405020303" pitchFamily="18" charset="0"/>
              </a:rPr>
              <a:t>oli</a:t>
            </a:r>
            <a:r>
              <a:rPr lang="hu-HU" sz="4000" dirty="0" smtClean="0">
                <a:latin typeface="Georgia" panose="02040502050405020303" pitchFamily="18" charset="0"/>
              </a:rPr>
              <a:t>(</a:t>
            </a:r>
            <a:r>
              <a:rPr lang="hu-HU" sz="4000" dirty="0" err="1" smtClean="0">
                <a:latin typeface="Georgia" panose="02040502050405020303" pitchFamily="18" charset="0"/>
              </a:rPr>
              <a:t>tetrafluor-etilén</a:t>
            </a:r>
            <a:r>
              <a:rPr lang="hu-HU" sz="4000" dirty="0" smtClean="0">
                <a:latin typeface="Georgia" panose="02040502050405020303" pitchFamily="18" charset="0"/>
              </a:rPr>
              <a:t>) (PTFE)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2056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444" y="64812"/>
            <a:ext cx="10515600" cy="1325563"/>
          </a:xfrm>
        </p:spPr>
        <p:txBody>
          <a:bodyPr>
            <a:normAutofit/>
          </a:bodyPr>
          <a:lstStyle/>
          <a:p>
            <a:r>
              <a:rPr lang="hu-HU" sz="6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Polietilén (PE)</a:t>
            </a:r>
            <a:endParaRPr lang="hu-HU" sz="6000" dirty="0">
              <a:solidFill>
                <a:srgbClr val="912C0D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58" y="1378552"/>
            <a:ext cx="8071884" cy="776632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99" y="2473205"/>
            <a:ext cx="4865849" cy="3374702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855" y="0"/>
            <a:ext cx="2744483" cy="365931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448" y="3259028"/>
            <a:ext cx="5194004" cy="342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1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artalom helye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125" y="-586954"/>
            <a:ext cx="3876723" cy="3825033"/>
          </a:xfr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hu-HU" sz="6000" dirty="0" err="1" smtClean="0">
                <a:solidFill>
                  <a:srgbClr val="912C0D"/>
                </a:solidFill>
                <a:latin typeface="Georgia" panose="02040502050405020303" pitchFamily="18" charset="0"/>
              </a:rPr>
              <a:t>Poli</a:t>
            </a:r>
            <a:r>
              <a:rPr lang="hu-HU" sz="6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(</a:t>
            </a:r>
            <a:r>
              <a:rPr lang="hu-HU" sz="6000" dirty="0" err="1" smtClean="0">
                <a:solidFill>
                  <a:srgbClr val="912C0D"/>
                </a:solidFill>
                <a:latin typeface="Georgia" panose="02040502050405020303" pitchFamily="18" charset="0"/>
              </a:rPr>
              <a:t>vinil-klorid</a:t>
            </a:r>
            <a:r>
              <a:rPr lang="hu-HU" sz="6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) (PVC)</a:t>
            </a:r>
            <a:endParaRPr lang="hu-HU" sz="6000" dirty="0">
              <a:solidFill>
                <a:srgbClr val="912C0D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76707"/>
            <a:ext cx="5656410" cy="188547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2557" y="3544616"/>
            <a:ext cx="4973184" cy="3313384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381" y="4676403"/>
            <a:ext cx="4621619" cy="2181597"/>
          </a:xfrm>
          <a:prstGeom prst="rect">
            <a:avLst/>
          </a:prstGeom>
        </p:spPr>
      </p:pic>
      <p:pic>
        <p:nvPicPr>
          <p:cNvPr id="11" name="Tartalom hely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397" y="3062177"/>
            <a:ext cx="3796425" cy="208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03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hu-HU" sz="6000" dirty="0" err="1" smtClean="0">
                <a:solidFill>
                  <a:srgbClr val="912C0D"/>
                </a:solidFill>
                <a:latin typeface="Georgia" panose="02040502050405020303" pitchFamily="18" charset="0"/>
              </a:rPr>
              <a:t>Poliakrilnitril</a:t>
            </a:r>
            <a:r>
              <a:rPr lang="hu-HU" sz="6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 (PAN)</a:t>
            </a:r>
            <a:endParaRPr lang="hu-HU" sz="6000" dirty="0">
              <a:solidFill>
                <a:srgbClr val="912C0D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55442"/>
            <a:ext cx="5443276" cy="1630288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642" y="2785730"/>
            <a:ext cx="5032376" cy="3774282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034062"/>
            <a:ext cx="4563172" cy="3823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05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hu-HU" sz="6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Polisztirol (PS)</a:t>
            </a:r>
            <a:endParaRPr lang="hu-HU" sz="6000" dirty="0">
              <a:solidFill>
                <a:srgbClr val="912C0D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49" y="1325563"/>
            <a:ext cx="6486274" cy="2246977"/>
          </a:xfrm>
        </p:spPr>
      </p:pic>
      <p:sp>
        <p:nvSpPr>
          <p:cNvPr id="7" name="Téglalap 6"/>
          <p:cNvSpPr/>
          <p:nvPr/>
        </p:nvSpPr>
        <p:spPr>
          <a:xfrm>
            <a:off x="2615609" y="2339163"/>
            <a:ext cx="871870" cy="36150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464" y="3824003"/>
            <a:ext cx="5695256" cy="2768183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209" y="312857"/>
            <a:ext cx="4394791" cy="3296093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617" y="3296093"/>
            <a:ext cx="4220383" cy="3081040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5415"/>
            <a:ext cx="5018567" cy="333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89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hu-HU" sz="6000" dirty="0" err="1" smtClean="0">
                <a:solidFill>
                  <a:srgbClr val="912C0D"/>
                </a:solidFill>
                <a:latin typeface="Georgia" panose="02040502050405020303" pitchFamily="18" charset="0"/>
              </a:rPr>
              <a:t>Poli</a:t>
            </a:r>
            <a:r>
              <a:rPr lang="hu-HU" sz="6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(</a:t>
            </a:r>
            <a:r>
              <a:rPr lang="hu-HU" sz="6000" dirty="0" err="1" smtClean="0">
                <a:solidFill>
                  <a:srgbClr val="912C0D"/>
                </a:solidFill>
                <a:latin typeface="Georgia" panose="02040502050405020303" pitchFamily="18" charset="0"/>
              </a:rPr>
              <a:t>metil-metakrilát</a:t>
            </a:r>
            <a:r>
              <a:rPr lang="hu-HU" sz="6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) (PMMA)</a:t>
            </a:r>
            <a:endParaRPr lang="hu-HU" sz="6000" dirty="0">
              <a:solidFill>
                <a:srgbClr val="912C0D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325563"/>
            <a:ext cx="5917391" cy="2076856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135" y="3556644"/>
            <a:ext cx="4871730" cy="330135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641" y="2166564"/>
            <a:ext cx="3640359" cy="5096502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86" y="3389251"/>
            <a:ext cx="3468749" cy="3468749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366" y="1171538"/>
            <a:ext cx="3162318" cy="23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7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hu-HU" sz="6000" dirty="0" err="1" smtClean="0">
                <a:solidFill>
                  <a:srgbClr val="912C0D"/>
                </a:solidFill>
                <a:latin typeface="Georgia" panose="02040502050405020303" pitchFamily="18" charset="0"/>
              </a:rPr>
              <a:t>Poli</a:t>
            </a:r>
            <a:r>
              <a:rPr lang="hu-HU" sz="6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(</a:t>
            </a:r>
            <a:r>
              <a:rPr lang="hu-HU" sz="6000" dirty="0" err="1" smtClean="0">
                <a:solidFill>
                  <a:srgbClr val="912C0D"/>
                </a:solidFill>
                <a:latin typeface="Georgia" panose="02040502050405020303" pitchFamily="18" charset="0"/>
              </a:rPr>
              <a:t>tetrafluor-etilén</a:t>
            </a:r>
            <a:r>
              <a:rPr lang="hu-HU" sz="6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) (PTFE)</a:t>
            </a:r>
            <a:r>
              <a:rPr lang="hu-HU" dirty="0" smtClean="0">
                <a:latin typeface="Georgia" panose="02040502050405020303" pitchFamily="18" charset="0"/>
              </a:rPr>
              <a:t/>
            </a:r>
            <a:br>
              <a:rPr lang="hu-HU" dirty="0" smtClean="0">
                <a:latin typeface="Georgia" panose="02040502050405020303" pitchFamily="18" charset="0"/>
              </a:rPr>
            </a:br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41991"/>
            <a:ext cx="5921303" cy="1765004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235137"/>
            <a:ext cx="4836709" cy="3622863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662781"/>
            <a:ext cx="3810000" cy="381000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508" y="3868534"/>
            <a:ext cx="4492366" cy="2989466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327" y="2939386"/>
            <a:ext cx="4392352" cy="439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6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5000" dirty="0" err="1" smtClean="0">
                <a:solidFill>
                  <a:srgbClr val="912C0D"/>
                </a:solidFill>
                <a:latin typeface="Georgia" panose="02040502050405020303" pitchFamily="18" charset="0"/>
              </a:rPr>
              <a:t>Polikondenzációval</a:t>
            </a:r>
            <a:r>
              <a:rPr lang="hu-HU" sz="5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 nyert anyagok</a:t>
            </a:r>
            <a:endParaRPr lang="hu-HU" sz="5000" dirty="0">
              <a:solidFill>
                <a:srgbClr val="912C0D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500" dirty="0" err="1" smtClean="0">
                <a:latin typeface="Georgia" panose="02040502050405020303" pitchFamily="18" charset="0"/>
              </a:rPr>
              <a:t>Poli</a:t>
            </a:r>
            <a:r>
              <a:rPr lang="hu-HU" sz="3500" dirty="0" smtClean="0">
                <a:latin typeface="Georgia" panose="02040502050405020303" pitchFamily="18" charset="0"/>
              </a:rPr>
              <a:t>(</a:t>
            </a:r>
            <a:r>
              <a:rPr lang="hu-HU" sz="3500" dirty="0" err="1" smtClean="0">
                <a:latin typeface="Georgia" panose="02040502050405020303" pitchFamily="18" charset="0"/>
              </a:rPr>
              <a:t>etilén-tereftalát</a:t>
            </a:r>
            <a:r>
              <a:rPr lang="hu-HU" sz="3500" dirty="0" smtClean="0">
                <a:latin typeface="Georgia" panose="02040502050405020303" pitchFamily="18" charset="0"/>
              </a:rPr>
              <a:t>) (PET)</a:t>
            </a:r>
          </a:p>
          <a:p>
            <a:r>
              <a:rPr lang="hu-HU" sz="3500" dirty="0" smtClean="0">
                <a:latin typeface="Georgia" panose="02040502050405020303" pitchFamily="18" charset="0"/>
              </a:rPr>
              <a:t>Poliamid (PA) 6</a:t>
            </a:r>
          </a:p>
          <a:p>
            <a:r>
              <a:rPr lang="hu-HU" sz="3500" dirty="0" smtClean="0">
                <a:latin typeface="Georgia" panose="02040502050405020303" pitchFamily="18" charset="0"/>
              </a:rPr>
              <a:t>Bakelit</a:t>
            </a:r>
          </a:p>
          <a:p>
            <a:endParaRPr lang="hu-HU" sz="3500" dirty="0" smtClean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hu-HU" sz="35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64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hu-HU" sz="6000" dirty="0" err="1" smtClean="0">
                <a:solidFill>
                  <a:srgbClr val="912C0D"/>
                </a:solidFill>
                <a:latin typeface="Georgia" panose="02040502050405020303" pitchFamily="18" charset="0"/>
              </a:rPr>
              <a:t>Poli</a:t>
            </a:r>
            <a:r>
              <a:rPr lang="hu-HU" sz="6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(</a:t>
            </a:r>
            <a:r>
              <a:rPr lang="hu-HU" sz="6000" dirty="0" err="1" smtClean="0">
                <a:solidFill>
                  <a:srgbClr val="912C0D"/>
                </a:solidFill>
                <a:latin typeface="Georgia" panose="02040502050405020303" pitchFamily="18" charset="0"/>
              </a:rPr>
              <a:t>etilén-tereftalát</a:t>
            </a:r>
            <a:r>
              <a:rPr lang="hu-HU" sz="6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) (PET)</a:t>
            </a:r>
            <a:endParaRPr lang="hu-HU" sz="6000" dirty="0">
              <a:solidFill>
                <a:srgbClr val="912C0D"/>
              </a:solidFill>
            </a:endParaRPr>
          </a:p>
        </p:txBody>
      </p:sp>
      <p:pic>
        <p:nvPicPr>
          <p:cNvPr id="8" name="Tartalom helye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14" y="1094348"/>
            <a:ext cx="7742760" cy="1850859"/>
          </a:xfr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567" y="4564853"/>
            <a:ext cx="7173433" cy="2293147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2289"/>
            <a:ext cx="5018567" cy="3345711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960" y="2319356"/>
            <a:ext cx="3611040" cy="238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2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hu-HU" sz="6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Poliamid (PA) 6</a:t>
            </a:r>
            <a:endParaRPr lang="hu-HU" sz="6000" dirty="0">
              <a:solidFill>
                <a:srgbClr val="912C0D"/>
              </a:solidFill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339703"/>
            <a:ext cx="5205107" cy="109694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593806"/>
            <a:ext cx="4912095" cy="3424432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837" y="3104707"/>
            <a:ext cx="3931002" cy="3913531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4565" y="723013"/>
            <a:ext cx="4087435" cy="613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85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Bakelit</a:t>
            </a:r>
            <a:endParaRPr lang="hu-HU" sz="6000" dirty="0">
              <a:solidFill>
                <a:srgbClr val="912C0D"/>
              </a:solidFill>
            </a:endParaRP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22" y="1444828"/>
            <a:ext cx="4876150" cy="4785851"/>
          </a:xfr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777" y="151182"/>
            <a:ext cx="3634687" cy="333956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372" y="0"/>
            <a:ext cx="3347405" cy="3490745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499" y="3490746"/>
            <a:ext cx="4489673" cy="336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40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5000" dirty="0" err="1" smtClean="0">
                <a:solidFill>
                  <a:srgbClr val="912C0D"/>
                </a:solidFill>
                <a:latin typeface="Georgia" panose="02040502050405020303" pitchFamily="18" charset="0"/>
              </a:rPr>
              <a:t>Poliaddícióval</a:t>
            </a:r>
            <a:r>
              <a:rPr lang="hu-HU" sz="5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 nyert anyagok</a:t>
            </a:r>
            <a:endParaRPr lang="hu-HU" sz="5000" dirty="0">
              <a:solidFill>
                <a:srgbClr val="912C0D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3500" dirty="0" smtClean="0">
                <a:latin typeface="Georgia" panose="02040502050405020303" pitchFamily="18" charset="0"/>
              </a:rPr>
              <a:t>Poliuretán (PUR)</a:t>
            </a:r>
            <a:endParaRPr lang="hu-HU" sz="35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06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68079" y="14140"/>
            <a:ext cx="10515600" cy="1325563"/>
          </a:xfrm>
        </p:spPr>
        <p:txBody>
          <a:bodyPr>
            <a:normAutofit/>
          </a:bodyPr>
          <a:lstStyle/>
          <a:p>
            <a:r>
              <a:rPr lang="hu-HU" sz="6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Poliuretán (PUR)</a:t>
            </a:r>
            <a:endParaRPr lang="hu-HU" sz="6000" dirty="0">
              <a:solidFill>
                <a:srgbClr val="912C0D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0743" y="3181350"/>
            <a:ext cx="5524500" cy="367665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9613" y="2030567"/>
            <a:ext cx="4855535" cy="5066645"/>
          </a:xfrm>
          <a:prstGeom prst="rect">
            <a:avLst/>
          </a:prstGeom>
        </p:spPr>
      </p:pic>
      <p:pic>
        <p:nvPicPr>
          <p:cNvPr id="3" name="Tartalom helye 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315" y="14140"/>
            <a:ext cx="2642187" cy="3688597"/>
          </a:xfrm>
        </p:spPr>
      </p:pic>
      <p:pic>
        <p:nvPicPr>
          <p:cNvPr id="8" name="Tartalom hely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566" y="1157417"/>
            <a:ext cx="8562815" cy="173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22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6000" dirty="0" smtClean="0">
                <a:solidFill>
                  <a:srgbClr val="912C0D"/>
                </a:solidFill>
                <a:latin typeface="Georgia" panose="02040502050405020303" pitchFamily="18" charset="0"/>
              </a:rPr>
              <a:t>Források</a:t>
            </a:r>
            <a:endParaRPr lang="hu-HU" sz="6000" dirty="0">
              <a:solidFill>
                <a:srgbClr val="912C0D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531088"/>
            <a:ext cx="10515600" cy="46458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3200" dirty="0" smtClean="0"/>
              <a:t>Prof. Dr. Erhard </a:t>
            </a:r>
            <a:r>
              <a:rPr lang="hu-HU" sz="3200" dirty="0" err="1" smtClean="0"/>
              <a:t>Kemnitz</a:t>
            </a:r>
            <a:r>
              <a:rPr lang="hu-HU" sz="3200" dirty="0" smtClean="0"/>
              <a:t>, Dr. </a:t>
            </a:r>
            <a:r>
              <a:rPr lang="hu-HU" sz="3200" dirty="0" err="1" smtClean="0"/>
              <a:t>Rüdriger</a:t>
            </a:r>
            <a:r>
              <a:rPr lang="hu-HU" sz="3200" dirty="0" smtClean="0"/>
              <a:t> Simon – </a:t>
            </a:r>
            <a:r>
              <a:rPr lang="hu-HU" sz="3200" dirty="0" err="1" smtClean="0"/>
              <a:t>Chemie</a:t>
            </a:r>
            <a:r>
              <a:rPr lang="hu-HU" sz="3200" dirty="0" smtClean="0"/>
              <a:t>, Berlin, Duden </a:t>
            </a:r>
            <a:r>
              <a:rPr lang="hu-HU" sz="3200" dirty="0" err="1" smtClean="0"/>
              <a:t>Paetec</a:t>
            </a:r>
            <a:r>
              <a:rPr lang="hu-HU" sz="3200" dirty="0" smtClean="0"/>
              <a:t>, 2011.</a:t>
            </a:r>
          </a:p>
          <a:p>
            <a:pPr marL="0" indent="0">
              <a:buNone/>
            </a:pPr>
            <a:endParaRPr lang="hu-HU" sz="3200" dirty="0" smtClean="0"/>
          </a:p>
          <a:p>
            <a:pPr marL="0" indent="0">
              <a:buNone/>
            </a:pPr>
            <a:r>
              <a:rPr lang="hu-HU" sz="3200" dirty="0" err="1" smtClean="0"/>
              <a:t>Náray-Szabó</a:t>
            </a:r>
            <a:r>
              <a:rPr lang="hu-HU" sz="3200" dirty="0" smtClean="0"/>
              <a:t> Gábor – Kémia, Budapest, Akadémiai Kiadó, 2013.</a:t>
            </a:r>
            <a:endParaRPr lang="hu-HU" sz="3200" dirty="0"/>
          </a:p>
          <a:p>
            <a:pPr marL="0" indent="0">
              <a:buNone/>
            </a:pPr>
            <a:endParaRPr lang="hu-HU" sz="3200" dirty="0" smtClean="0"/>
          </a:p>
          <a:p>
            <a:pPr marL="0" indent="0">
              <a:buNone/>
            </a:pPr>
            <a:r>
              <a:rPr lang="hu-HU" sz="3200" dirty="0" smtClean="0"/>
              <a:t>http://www.tankonyvtar.hu</a:t>
            </a:r>
          </a:p>
          <a:p>
            <a:pPr marL="0" indent="0">
              <a:buNone/>
            </a:pPr>
            <a:endParaRPr lang="hu-HU" sz="3200" dirty="0"/>
          </a:p>
          <a:p>
            <a:pPr marL="0" indent="0">
              <a:buNone/>
            </a:pPr>
            <a:r>
              <a:rPr lang="hu-HU" sz="3200" dirty="0" smtClean="0"/>
              <a:t>http://www.vilaglex.hu/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5518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1438</TotalTime>
  <Words>146</Words>
  <Application>Microsoft Office PowerPoint</Application>
  <PresentationFormat>Szélesvásznú</PresentationFormat>
  <Paragraphs>46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2" baseType="lpstr">
      <vt:lpstr>Gulim</vt:lpstr>
      <vt:lpstr>Arial</vt:lpstr>
      <vt:lpstr>Calibri</vt:lpstr>
      <vt:lpstr>Calibri Light</vt:lpstr>
      <vt:lpstr>Georgia</vt:lpstr>
      <vt:lpstr>Office-téma</vt:lpstr>
      <vt:lpstr>Műanyagok</vt:lpstr>
      <vt:lpstr>Műanyagok</vt:lpstr>
      <vt:lpstr>Polimerizációval nyert anyagok</vt:lpstr>
      <vt:lpstr>Polietilén (PE)</vt:lpstr>
      <vt:lpstr>Poli(vinil-klorid) (PVC)</vt:lpstr>
      <vt:lpstr>Poliakrilnitril (PAN)</vt:lpstr>
      <vt:lpstr>Polisztirol (PS)</vt:lpstr>
      <vt:lpstr>Poli(metil-metakrilát) (PMMA)</vt:lpstr>
      <vt:lpstr>Poli(tetrafluor-etilén) (PTFE) </vt:lpstr>
      <vt:lpstr>Polikondenzációval nyert anyagok</vt:lpstr>
      <vt:lpstr>Poli(etilén-tereftalát) (PET)</vt:lpstr>
      <vt:lpstr>Poliamid (PA) 6</vt:lpstr>
      <vt:lpstr>Bakelit</vt:lpstr>
      <vt:lpstr>Poliaddícióval nyert anyagok</vt:lpstr>
      <vt:lpstr>Poliuretán (PUR)</vt:lpstr>
      <vt:lpstr>Források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Műanyagok</dc:title>
  <dc:creator>Bak Mónika</dc:creator>
  <cp:lastModifiedBy>Luca</cp:lastModifiedBy>
  <cp:revision>36</cp:revision>
  <dcterms:created xsi:type="dcterms:W3CDTF">2015-10-23T09:01:19Z</dcterms:created>
  <dcterms:modified xsi:type="dcterms:W3CDTF">2016-01-03T12:20:09Z</dcterms:modified>
</cp:coreProperties>
</file>