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080625" cy="7559675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6" autoAdjust="0"/>
    <p:restoredTop sz="94660"/>
  </p:normalViewPr>
  <p:slideViewPr>
    <p:cSldViewPr snapToGrid="0">
      <p:cViewPr>
        <p:scale>
          <a:sx n="75" d="100"/>
          <a:sy n="75" d="100"/>
        </p:scale>
        <p:origin x="408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8870040" cy="438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696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887004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9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9000" y="1769040"/>
            <a:ext cx="4328280" cy="20912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4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/>
              <a:t>Címszöveg formátumának szerkesztése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887004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hu-HU"/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/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/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/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/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/>
              <a:t>Hatodik vázlatszint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/>
              <a:t>Hetedik vázlatszint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hu-HU" sz="1400"/>
              <a:t>&lt;dátum/idő&gt;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hu-HU" sz="1400"/>
              <a:t>&lt;élőláb&gt;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542C0296-1E95-4ABB-B8E5-875E416FB6BC}" type="slidenum">
              <a:rPr lang="hu-HU" sz="140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Shape 1"/>
          <p:cNvSpPr txBox="1"/>
          <p:nvPr/>
        </p:nvSpPr>
        <p:spPr>
          <a:xfrm>
            <a:off x="432000" y="-1728000"/>
            <a:ext cx="9432000" cy="5851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400" b="1" dirty="0" smtClean="0">
                <a:latin typeface="+mj-lt"/>
              </a:rPr>
              <a:t>K</a:t>
            </a:r>
            <a:r>
              <a:rPr lang="hu-HU" sz="4400" b="1" dirty="0" smtClean="0">
                <a:latin typeface="+mj-lt"/>
              </a:rPr>
              <a:t>orrózióvédelem és </a:t>
            </a:r>
            <a:r>
              <a:rPr lang="hu-HU" sz="4400" b="1" dirty="0">
                <a:latin typeface="+mj-lt"/>
              </a:rPr>
              <a:t>h</a:t>
            </a:r>
            <a:r>
              <a:rPr lang="hu-HU" sz="4400" b="1" dirty="0" smtClean="0">
                <a:latin typeface="+mj-lt"/>
              </a:rPr>
              <a:t>elyi elemek</a:t>
            </a:r>
            <a:endParaRPr sz="4400" b="1" dirty="0">
              <a:latin typeface="+mj-lt"/>
            </a:endParaRPr>
          </a:p>
          <a:p>
            <a:pPr algn="ctr"/>
            <a:r>
              <a:rPr lang="hu-HU" sz="4400" b="1" dirty="0">
                <a:latin typeface="+mj-lt"/>
              </a:rPr>
              <a:t>Készítette: Bence Zsolt Imre</a:t>
            </a:r>
            <a:endParaRPr sz="4400" b="1" dirty="0">
              <a:latin typeface="+mj-lt"/>
            </a:endParaRPr>
          </a:p>
        </p:txBody>
      </p:sp>
      <p:pic>
        <p:nvPicPr>
          <p:cNvPr id="38" name="Kép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40840" y="2736000"/>
            <a:ext cx="6239160" cy="410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000" dirty="0">
                <a:latin typeface="+mj-lt"/>
              </a:rPr>
              <a:t>A korrózióról általában</a:t>
            </a:r>
            <a:endParaRPr sz="4000" dirty="0">
              <a:latin typeface="+mj-lt"/>
            </a:endParaRPr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39"/>
            <a:ext cx="8870040" cy="579063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hu-HU" sz="2800" dirty="0">
                <a:latin typeface="+mj-lt"/>
              </a:rPr>
              <a:t>Általánosságban korrózión olyan folyamatot értünk, </a:t>
            </a: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melynek </a:t>
            </a:r>
            <a:r>
              <a:rPr lang="hu-HU" sz="2800" dirty="0">
                <a:latin typeface="+mj-lt"/>
              </a:rPr>
              <a:t>során egy anyagot a környezete </a:t>
            </a: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megtámad </a:t>
            </a:r>
            <a:r>
              <a:rPr lang="hu-HU" sz="2800" dirty="0">
                <a:latin typeface="+mj-lt"/>
              </a:rPr>
              <a:t>és tönkre tesz.
					         Ez  nem  </a:t>
            </a:r>
            <a:r>
              <a:rPr lang="hu-HU" sz="2800" dirty="0" smtClean="0">
                <a:latin typeface="+mj-lt"/>
              </a:rPr>
              <a:t>korrózió!</a:t>
            </a:r>
            <a:r>
              <a:rPr lang="hu-HU" dirty="0">
                <a:latin typeface="Gabriola"/>
              </a:rPr>
              <a:t>
</a:t>
            </a:r>
            <a:endParaRPr dirty="0"/>
          </a:p>
        </p:txBody>
      </p:sp>
      <p:pic>
        <p:nvPicPr>
          <p:cNvPr id="41" name="Kép 40"/>
          <p:cNvPicPr/>
          <p:nvPr/>
        </p:nvPicPr>
        <p:blipFill>
          <a:blip r:embed="rId2"/>
          <a:stretch>
            <a:fillRect/>
          </a:stretch>
        </p:blipFill>
        <p:spPr>
          <a:xfrm>
            <a:off x="3384000" y="3960000"/>
            <a:ext cx="3312000" cy="3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 sz="4000" dirty="0">
              <a:latin typeface="+mj-lt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127000" y="792360"/>
            <a:ext cx="9953625" cy="77112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buSzPct val="45000"/>
              <a:buFont typeface="StarSymbol"/>
              <a:buChar char=""/>
            </a:pPr>
            <a:r>
              <a:rPr lang="hu-HU" sz="4000" dirty="0">
                <a:latin typeface="+mj-lt"/>
              </a:rPr>
              <a:t>A</a:t>
            </a:r>
            <a:r>
              <a:rPr lang="hu-HU" sz="4000" dirty="0">
                <a:solidFill>
                  <a:schemeClr val="tx2"/>
                </a:solidFill>
                <a:latin typeface="+mj-lt"/>
              </a:rPr>
              <a:t> </a:t>
            </a:r>
            <a:r>
              <a:rPr lang="hu-HU" sz="4000" dirty="0" smtClean="0">
                <a:solidFill>
                  <a:srgbClr val="0070C0"/>
                </a:solidFill>
                <a:latin typeface="+mj-lt"/>
              </a:rPr>
              <a:t>fémek* </a:t>
            </a:r>
            <a:r>
              <a:rPr lang="hu-HU" sz="4000" dirty="0" smtClean="0">
                <a:latin typeface="+mj-lt"/>
              </a:rPr>
              <a:t>korróziójának </a:t>
            </a:r>
            <a:r>
              <a:rPr lang="hu-HU" sz="4000" dirty="0" smtClean="0"/>
              <a:t>o</a:t>
            </a:r>
            <a:r>
              <a:rPr lang="hu-HU" sz="4000" dirty="0" smtClean="0"/>
              <a:t>ka</a:t>
            </a:r>
            <a:endParaRPr lang="hu-HU" sz="4000" dirty="0"/>
          </a:p>
          <a:p>
            <a:pPr algn="ctr">
              <a:buSzPct val="45000"/>
              <a:buFont typeface="StarSymbol"/>
              <a:buChar char=""/>
            </a:pPr>
            <a:endParaRPr sz="4000" dirty="0">
              <a:latin typeface="+mj-lt"/>
            </a:endParaRPr>
          </a:p>
        </p:txBody>
      </p:sp>
      <p:sp>
        <p:nvSpPr>
          <p:cNvPr id="45" name="TextShape 4"/>
          <p:cNvSpPr txBox="1"/>
          <p:nvPr/>
        </p:nvSpPr>
        <p:spPr>
          <a:xfrm>
            <a:off x="504000" y="1822401"/>
            <a:ext cx="9017280" cy="53912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endParaRPr lang="hu-HU" sz="2800" dirty="0" smtClean="0">
              <a:latin typeface="+mj-lt"/>
            </a:endParaRPr>
          </a:p>
          <a:p>
            <a:pPr>
              <a:buSzPct val="45000"/>
            </a:pPr>
            <a:endParaRPr lang="hu-HU" sz="2800" dirty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A </a:t>
            </a:r>
            <a:r>
              <a:rPr lang="hu-HU" sz="2800" dirty="0">
                <a:latin typeface="+mj-lt"/>
              </a:rPr>
              <a:t>fém </a:t>
            </a:r>
            <a:r>
              <a:rPr lang="hu-HU" sz="2800" dirty="0" smtClean="0">
                <a:latin typeface="+mj-lt"/>
              </a:rPr>
              <a:t>elektrokémiai oxidációja</a:t>
            </a:r>
            <a:endParaRPr lang="hu-HU" sz="2800" dirty="0">
              <a:latin typeface="+mj-lt"/>
            </a:endParaRPr>
          </a:p>
          <a:p>
            <a:pPr>
              <a:buSzPct val="45000"/>
            </a:pPr>
            <a:r>
              <a:rPr lang="hu-HU" sz="2800" dirty="0">
                <a:latin typeface="+mj-lt"/>
              </a:rPr>
              <a:t>	</a:t>
            </a:r>
            <a:r>
              <a:rPr lang="hu-HU" sz="2800" dirty="0" smtClean="0">
                <a:latin typeface="+mj-lt"/>
              </a:rPr>
              <a:t>- nedvesség </a:t>
            </a:r>
            <a:r>
              <a:rPr lang="hu-HU" sz="2800" dirty="0">
                <a:latin typeface="+mj-lt"/>
              </a:rPr>
              <a:t>(víz)
	</a:t>
            </a:r>
            <a:r>
              <a:rPr lang="hu-HU" sz="2800" dirty="0" smtClean="0">
                <a:latin typeface="+mj-lt"/>
              </a:rPr>
              <a:t>- </a:t>
            </a:r>
            <a:r>
              <a:rPr lang="hu-HU" sz="2800" dirty="0" err="1" smtClean="0">
                <a:solidFill>
                  <a:srgbClr val="002060"/>
                </a:solidFill>
                <a:latin typeface="+mj-lt"/>
              </a:rPr>
              <a:t>e</a:t>
            </a:r>
            <a:r>
              <a:rPr lang="hu-HU" sz="2800" dirty="0" err="1" smtClean="0">
                <a:solidFill>
                  <a:srgbClr val="002060"/>
                </a:solidFill>
                <a:latin typeface="+mj-lt"/>
              </a:rPr>
              <a:t>lektronakceptor</a:t>
            </a:r>
            <a:r>
              <a:rPr lang="hu-HU" sz="2800" dirty="0" smtClean="0">
                <a:solidFill>
                  <a:srgbClr val="002060"/>
                </a:solidFill>
              </a:rPr>
              <a:t>** </a:t>
            </a:r>
            <a:r>
              <a:rPr lang="hu-HU" sz="2800" dirty="0" smtClean="0">
                <a:latin typeface="+mj-lt"/>
              </a:rPr>
              <a:t>(</a:t>
            </a:r>
            <a:r>
              <a:rPr lang="hu-HU" sz="2800" dirty="0">
                <a:latin typeface="+mj-lt"/>
              </a:rPr>
              <a:t>O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, sav, kevésbé aktív fém</a:t>
            </a:r>
            <a:r>
              <a:rPr lang="hu-HU" sz="2800" dirty="0" smtClean="0">
                <a:latin typeface="+mj-lt"/>
              </a:rPr>
              <a:t>)</a:t>
            </a:r>
            <a:r>
              <a:rPr lang="hu-HU" sz="2800" dirty="0" smtClean="0">
                <a:solidFill>
                  <a:srgbClr val="002060"/>
                </a:solidFill>
                <a:latin typeface="+mj-lt"/>
              </a:rPr>
              <a:t> </a:t>
            </a:r>
          </a:p>
          <a:p>
            <a:pPr>
              <a:buSzPct val="45000"/>
            </a:pPr>
            <a:r>
              <a:rPr lang="hu-HU" sz="2800" dirty="0">
                <a:latin typeface="+mj-lt"/>
              </a:rPr>
              <a:t>
</a:t>
            </a:r>
            <a:r>
              <a:rPr lang="hu-HU" sz="2800" dirty="0" smtClean="0">
                <a:solidFill>
                  <a:schemeClr val="tx2"/>
                </a:solidFill>
              </a:rPr>
              <a:t>*Ugyanis beszélünk egyéb anyagok korróziójáról, </a:t>
            </a:r>
          </a:p>
          <a:p>
            <a:pPr>
              <a:buSzPct val="45000"/>
              <a:buFont typeface="StarSymbol"/>
              <a:buChar char=""/>
            </a:pPr>
            <a:r>
              <a:rPr lang="hu-HU" sz="2800" dirty="0" smtClean="0">
                <a:solidFill>
                  <a:schemeClr val="tx2"/>
                </a:solidFill>
              </a:rPr>
              <a:t>amelyek más környezeti tényezők, más kémiai </a:t>
            </a:r>
          </a:p>
          <a:p>
            <a:pPr>
              <a:buSzPct val="45000"/>
              <a:buFont typeface="StarSymbol"/>
              <a:buChar char=""/>
            </a:pPr>
            <a:r>
              <a:rPr lang="hu-HU" sz="2800" dirty="0" smtClean="0">
                <a:solidFill>
                  <a:schemeClr val="tx2"/>
                </a:solidFill>
              </a:rPr>
              <a:t>reakciók miatt </a:t>
            </a:r>
            <a:r>
              <a:rPr lang="hu-HU" sz="2800" dirty="0" err="1" smtClean="0">
                <a:solidFill>
                  <a:schemeClr val="tx2"/>
                </a:solidFill>
              </a:rPr>
              <a:t>korrodeálódnak</a:t>
            </a:r>
            <a:r>
              <a:rPr lang="hu-HU" sz="2800" dirty="0" smtClean="0">
                <a:solidFill>
                  <a:schemeClr val="tx2"/>
                </a:solidFill>
              </a:rPr>
              <a:t>.</a:t>
            </a:r>
          </a:p>
          <a:p>
            <a:pPr>
              <a:buSzPct val="45000"/>
            </a:pPr>
            <a:r>
              <a:rPr lang="hu-HU" sz="2800" dirty="0">
                <a:latin typeface="+mj-lt"/>
              </a:rPr>
              <a:t>
</a:t>
            </a:r>
            <a:r>
              <a:rPr lang="hu-HU" sz="2800" dirty="0" smtClean="0">
                <a:solidFill>
                  <a:srgbClr val="002060"/>
                </a:solidFill>
                <a:latin typeface="+mj-lt"/>
              </a:rPr>
              <a:t>*</a:t>
            </a:r>
            <a:r>
              <a:rPr lang="hu-HU" sz="2800" dirty="0">
                <a:solidFill>
                  <a:srgbClr val="002060"/>
                </a:solidFill>
              </a:rPr>
              <a:t>*</a:t>
            </a:r>
            <a:r>
              <a:rPr lang="hu-HU" sz="2800" dirty="0" smtClean="0">
                <a:solidFill>
                  <a:srgbClr val="002060"/>
                </a:solidFill>
                <a:latin typeface="+mj-lt"/>
              </a:rPr>
              <a:t>Hiszen </a:t>
            </a:r>
            <a:r>
              <a:rPr lang="hu-HU" sz="2800" dirty="0">
                <a:solidFill>
                  <a:srgbClr val="002060"/>
                </a:solidFill>
                <a:latin typeface="+mj-lt"/>
              </a:rPr>
              <a:t>az oxidáció </a:t>
            </a:r>
            <a:r>
              <a:rPr lang="hu-HU" sz="2800" dirty="0" smtClean="0">
                <a:solidFill>
                  <a:srgbClr val="002060"/>
                </a:solidFill>
                <a:latin typeface="+mj-lt"/>
              </a:rPr>
              <a:t>elektronátadás.</a:t>
            </a:r>
          </a:p>
          <a:p>
            <a:pPr>
              <a:buSzPct val="45000"/>
              <a:buFont typeface="StarSymbol"/>
              <a:buChar char=""/>
            </a:pPr>
            <a:endParaRPr lang="hu-HU" sz="2800" dirty="0" smtClean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301320"/>
            <a:ext cx="9071640" cy="585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000" dirty="0">
                <a:latin typeface="+mj-lt"/>
              </a:rPr>
              <a:t>A vas korróziója</a:t>
            </a:r>
            <a:endParaRPr sz="4000" dirty="0">
              <a:latin typeface="+mj-lt"/>
            </a:endParaRPr>
          </a:p>
        </p:txBody>
      </p:sp>
      <p:pic>
        <p:nvPicPr>
          <p:cNvPr id="47" name="Kép 46"/>
          <p:cNvPicPr/>
          <p:nvPr/>
        </p:nvPicPr>
        <p:blipFill>
          <a:blip r:embed="rId2"/>
          <a:stretch>
            <a:fillRect/>
          </a:stretch>
        </p:blipFill>
        <p:spPr>
          <a:xfrm>
            <a:off x="212760" y="145080"/>
            <a:ext cx="3603240" cy="2374920"/>
          </a:xfrm>
          <a:prstGeom prst="rect">
            <a:avLst/>
          </a:prstGeom>
        </p:spPr>
      </p:pic>
      <p:pic>
        <p:nvPicPr>
          <p:cNvPr id="48" name="Kép 47"/>
          <p:cNvPicPr/>
          <p:nvPr/>
        </p:nvPicPr>
        <p:blipFill>
          <a:blip r:embed="rId3"/>
          <a:stretch>
            <a:fillRect/>
          </a:stretch>
        </p:blipFill>
        <p:spPr>
          <a:xfrm>
            <a:off x="6264000" y="144000"/>
            <a:ext cx="3603240" cy="2374920"/>
          </a:xfrm>
          <a:prstGeom prst="rect">
            <a:avLst/>
          </a:prstGeom>
        </p:spPr>
      </p:pic>
      <p:pic>
        <p:nvPicPr>
          <p:cNvPr id="49" name="Kép 48"/>
          <p:cNvPicPr/>
          <p:nvPr/>
        </p:nvPicPr>
        <p:blipFill>
          <a:blip r:embed="rId4"/>
          <a:stretch>
            <a:fillRect/>
          </a:stretch>
        </p:blipFill>
        <p:spPr>
          <a:xfrm>
            <a:off x="284760" y="4248000"/>
            <a:ext cx="3603240" cy="2374920"/>
          </a:xfrm>
          <a:prstGeom prst="rect">
            <a:avLst/>
          </a:prstGeom>
        </p:spPr>
      </p:pic>
      <p:pic>
        <p:nvPicPr>
          <p:cNvPr id="50" name="Kép 49"/>
          <p:cNvPicPr/>
          <p:nvPr/>
        </p:nvPicPr>
        <p:blipFill>
          <a:blip r:embed="rId5"/>
          <a:stretch>
            <a:fillRect/>
          </a:stretch>
        </p:blipFill>
        <p:spPr>
          <a:xfrm>
            <a:off x="6120000" y="4248000"/>
            <a:ext cx="3603240" cy="2374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Kép 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/>
              <a:t> </a:t>
            </a:r>
            <a:endParaRPr/>
          </a:p>
        </p:txBody>
      </p:sp>
      <p:sp>
        <p:nvSpPr>
          <p:cNvPr id="53" name="TextShape 2"/>
          <p:cNvSpPr txBox="1"/>
          <p:nvPr/>
        </p:nvSpPr>
        <p:spPr>
          <a:xfrm>
            <a:off x="215900" y="1563480"/>
            <a:ext cx="9686100" cy="59041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pt-BR" sz="2800" dirty="0"/>
              <a:t>A vas lead két </a:t>
            </a:r>
            <a:r>
              <a:rPr lang="pt-BR" sz="2800" dirty="0" smtClean="0"/>
              <a:t>elektront</a:t>
            </a:r>
            <a:r>
              <a:rPr lang="hu-HU" sz="2800" dirty="0" smtClean="0"/>
              <a:t> (az oxigén hatására oxidálódik):</a:t>
            </a:r>
          </a:p>
          <a:p>
            <a:pPr>
              <a:buSzPct val="45000"/>
            </a:pPr>
            <a:r>
              <a:rPr lang="pt-BR" sz="2800" dirty="0"/>
              <a:t>	</a:t>
            </a:r>
            <a:r>
              <a:rPr lang="pt-BR" sz="2800" dirty="0" smtClean="0"/>
              <a:t>Fe</a:t>
            </a:r>
            <a:r>
              <a:rPr lang="hu-HU" sz="2800" dirty="0" smtClean="0"/>
              <a:t> </a:t>
            </a:r>
            <a:r>
              <a:rPr lang="pt-BR" sz="2800" dirty="0" smtClean="0"/>
              <a:t>=</a:t>
            </a:r>
            <a:r>
              <a:rPr lang="hu-HU" sz="2800" dirty="0" smtClean="0"/>
              <a:t> </a:t>
            </a:r>
            <a:r>
              <a:rPr lang="pt-BR" sz="2800" dirty="0" smtClean="0"/>
              <a:t>Fe</a:t>
            </a:r>
            <a:r>
              <a:rPr lang="pt-BR" sz="2800" baseline="30000" dirty="0" smtClean="0"/>
              <a:t>2+</a:t>
            </a:r>
            <a:r>
              <a:rPr lang="hu-HU" sz="2800" dirty="0" smtClean="0"/>
              <a:t> </a:t>
            </a:r>
            <a:r>
              <a:rPr lang="pt-BR" sz="2800" dirty="0" smtClean="0"/>
              <a:t>+</a:t>
            </a:r>
            <a:r>
              <a:rPr lang="hu-HU" sz="2800" dirty="0" smtClean="0"/>
              <a:t> </a:t>
            </a:r>
            <a:r>
              <a:rPr lang="pt-BR" sz="2800" dirty="0" smtClean="0"/>
              <a:t>2</a:t>
            </a:r>
            <a:r>
              <a:rPr lang="hu-HU" sz="2800" dirty="0" smtClean="0"/>
              <a:t> </a:t>
            </a:r>
            <a:r>
              <a:rPr lang="pt-BR" sz="2800" dirty="0" smtClean="0"/>
              <a:t>e</a:t>
            </a:r>
            <a:r>
              <a:rPr lang="pt-BR" sz="2800" baseline="30000" dirty="0" smtClean="0"/>
              <a:t>-</a:t>
            </a:r>
            <a:endParaRPr lang="hu-HU" sz="2800" baseline="30000" dirty="0" smtClean="0"/>
          </a:p>
          <a:p>
            <a:pPr>
              <a:buSzPct val="45000"/>
              <a:buFont typeface="StarSymbol"/>
              <a:buChar char=""/>
            </a:pP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A </a:t>
            </a:r>
            <a:r>
              <a:rPr lang="hu-HU" sz="2800" dirty="0">
                <a:latin typeface="+mj-lt"/>
              </a:rPr>
              <a:t>levegő oxigénje </a:t>
            </a:r>
            <a:r>
              <a:rPr lang="hu-HU" sz="2800" dirty="0" smtClean="0">
                <a:latin typeface="+mj-lt"/>
              </a:rPr>
              <a:t>felveszi a vas által leadott elektronokat </a:t>
            </a:r>
          </a:p>
          <a:p>
            <a:pPr>
              <a:buSzPct val="45000"/>
            </a:pPr>
            <a:r>
              <a:rPr lang="hu-HU" sz="2800" dirty="0">
                <a:latin typeface="+mj-lt"/>
              </a:rPr>
              <a:t>é</a:t>
            </a:r>
            <a:r>
              <a:rPr lang="hu-HU" sz="2800" dirty="0" smtClean="0">
                <a:latin typeface="+mj-lt"/>
              </a:rPr>
              <a:t>s vízfelvétellel </a:t>
            </a:r>
            <a:r>
              <a:rPr lang="hu-HU" sz="2800" dirty="0" smtClean="0">
                <a:latin typeface="+mj-lt"/>
              </a:rPr>
              <a:t>hidroxidionná redukálódik:</a:t>
            </a:r>
            <a:r>
              <a:rPr lang="hu-HU" sz="2800" dirty="0">
                <a:latin typeface="+mj-lt"/>
              </a:rPr>
              <a:t>
	</a:t>
            </a:r>
            <a:r>
              <a:rPr lang="hu-HU" sz="2800" dirty="0" smtClean="0">
                <a:latin typeface="+mj-lt"/>
              </a:rPr>
              <a:t>O</a:t>
            </a:r>
            <a:r>
              <a:rPr lang="hu-HU" sz="2800" baseline="-25000" dirty="0" smtClean="0">
                <a:latin typeface="+mj-lt"/>
              </a:rPr>
              <a:t>2</a:t>
            </a:r>
            <a:r>
              <a:rPr lang="hu-HU" sz="2800" dirty="0" smtClean="0">
                <a:latin typeface="+mj-lt"/>
              </a:rPr>
              <a:t> + 2 H</a:t>
            </a:r>
            <a:r>
              <a:rPr lang="hu-HU" sz="2800" baseline="-25000" dirty="0" smtClean="0">
                <a:latin typeface="+mj-lt"/>
              </a:rPr>
              <a:t>2</a:t>
            </a:r>
            <a:r>
              <a:rPr lang="hu-HU" sz="2800" dirty="0" smtClean="0">
                <a:latin typeface="+mj-lt"/>
              </a:rPr>
              <a:t>O + 4 e</a:t>
            </a:r>
            <a:r>
              <a:rPr lang="hu-HU" sz="2800" baseline="30000" dirty="0" smtClean="0">
                <a:latin typeface="+mj-lt"/>
              </a:rPr>
              <a:t>-</a:t>
            </a:r>
            <a:r>
              <a:rPr lang="hu-HU" sz="2800" dirty="0" smtClean="0">
                <a:latin typeface="+mj-lt"/>
              </a:rPr>
              <a:t> = 4 OH</a:t>
            </a:r>
            <a:r>
              <a:rPr lang="hu-HU" sz="2800" baseline="30000" dirty="0" smtClean="0">
                <a:latin typeface="+mj-lt"/>
              </a:rPr>
              <a:t>-</a:t>
            </a:r>
          </a:p>
          <a:p>
            <a:pPr>
              <a:buSzPct val="45000"/>
              <a:buFont typeface="StarSymbol"/>
              <a:buChar char=""/>
            </a:pPr>
            <a:endParaRPr sz="2800" baseline="30000" dirty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Az </a:t>
            </a:r>
            <a:r>
              <a:rPr lang="hu-HU" sz="2800" dirty="0">
                <a:latin typeface="+mj-lt"/>
              </a:rPr>
              <a:t>így keletkezett Fe</a:t>
            </a:r>
            <a:r>
              <a:rPr lang="hu-HU" sz="2800" baseline="30000" dirty="0">
                <a:latin typeface="+mj-lt"/>
              </a:rPr>
              <a:t>2+</a:t>
            </a:r>
            <a:r>
              <a:rPr lang="hu-HU" sz="2800" dirty="0">
                <a:latin typeface="+mj-lt"/>
              </a:rPr>
              <a:t>, illetve </a:t>
            </a:r>
            <a:r>
              <a:rPr lang="hu-HU" sz="2800" dirty="0" smtClean="0">
                <a:latin typeface="+mj-lt"/>
              </a:rPr>
              <a:t>OH</a:t>
            </a:r>
            <a:r>
              <a:rPr lang="hu-HU" sz="2800" baseline="30000" dirty="0" smtClean="0">
                <a:latin typeface="+mj-lt"/>
              </a:rPr>
              <a:t>-</a:t>
            </a:r>
            <a:r>
              <a:rPr lang="hu-HU" sz="2800" dirty="0" smtClean="0">
                <a:latin typeface="+mj-lt"/>
              </a:rPr>
              <a:t> </a:t>
            </a:r>
            <a:r>
              <a:rPr lang="hu-HU" sz="2800" dirty="0">
                <a:latin typeface="+mj-lt"/>
              </a:rPr>
              <a:t>ionok csapadékot </a:t>
            </a: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>
                <a:latin typeface="+mj-lt"/>
              </a:rPr>
              <a:t>k</a:t>
            </a:r>
            <a:r>
              <a:rPr lang="hu-HU" sz="2800" dirty="0" smtClean="0">
                <a:latin typeface="+mj-lt"/>
              </a:rPr>
              <a:t>épeznek:</a:t>
            </a:r>
            <a:r>
              <a:rPr lang="hu-HU" sz="2800" dirty="0">
                <a:latin typeface="+mj-lt"/>
              </a:rPr>
              <a:t>
	</a:t>
            </a:r>
            <a:r>
              <a:rPr lang="hu-HU" sz="2800" dirty="0"/>
              <a:t> Fe</a:t>
            </a:r>
            <a:r>
              <a:rPr lang="hu-HU" sz="2800" baseline="30000" dirty="0"/>
              <a:t>2</a:t>
            </a:r>
            <a:r>
              <a:rPr lang="hu-HU" sz="2800" baseline="30000" dirty="0" smtClean="0"/>
              <a:t>+</a:t>
            </a:r>
            <a:r>
              <a:rPr lang="hu-HU" sz="2800" dirty="0" smtClean="0"/>
              <a:t> </a:t>
            </a:r>
            <a:r>
              <a:rPr lang="hu-HU" sz="2800" dirty="0" smtClean="0">
                <a:latin typeface="+mj-lt"/>
              </a:rPr>
              <a:t>+ </a:t>
            </a:r>
            <a:r>
              <a:rPr lang="hu-HU" sz="2800" dirty="0">
                <a:latin typeface="+mj-lt"/>
              </a:rPr>
              <a:t>2 OH</a:t>
            </a:r>
            <a:r>
              <a:rPr lang="hu-HU" sz="2800" baseline="30000" dirty="0">
                <a:latin typeface="+mj-lt"/>
              </a:rPr>
              <a:t>−</a:t>
            </a:r>
            <a:r>
              <a:rPr lang="hu-HU" sz="2800" dirty="0">
                <a:latin typeface="+mj-lt"/>
              </a:rPr>
              <a:t> = </a:t>
            </a:r>
            <a:r>
              <a:rPr lang="hu-HU" sz="2800" dirty="0" err="1" smtClean="0">
                <a:latin typeface="+mj-lt"/>
              </a:rPr>
              <a:t>Fe</a:t>
            </a:r>
            <a:r>
              <a:rPr lang="hu-HU" sz="2800" dirty="0" smtClean="0">
                <a:latin typeface="+mj-lt"/>
              </a:rPr>
              <a:t>(</a:t>
            </a:r>
            <a:r>
              <a:rPr lang="hu-HU" sz="2800" dirty="0" err="1" smtClean="0">
                <a:latin typeface="+mj-lt"/>
              </a:rPr>
              <a:t>OH</a:t>
            </a:r>
            <a:r>
              <a:rPr lang="hu-HU" sz="2800" dirty="0" smtClean="0">
                <a:latin typeface="+mj-lt"/>
              </a:rPr>
              <a:t>)</a:t>
            </a:r>
            <a:r>
              <a:rPr lang="hu-HU" sz="2800" baseline="-25000" dirty="0" smtClean="0">
                <a:latin typeface="+mj-lt"/>
              </a:rPr>
              <a:t>2</a:t>
            </a:r>
          </a:p>
          <a:p>
            <a:pPr>
              <a:buSzPct val="45000"/>
              <a:buFont typeface="StarSymbol"/>
              <a:buChar char=""/>
            </a:pPr>
            <a:endParaRPr sz="2800" dirty="0">
              <a:latin typeface="+mj-lt"/>
            </a:endParaRPr>
          </a:p>
          <a:p>
            <a:pPr>
              <a:buSzPct val="45000"/>
            </a:pPr>
            <a:r>
              <a:rPr lang="hu-HU" sz="2800" dirty="0">
                <a:latin typeface="+mj-lt"/>
              </a:rPr>
              <a:t>A csapadék </a:t>
            </a:r>
            <a:r>
              <a:rPr lang="hu-HU" sz="2800" dirty="0" smtClean="0">
                <a:latin typeface="+mj-lt"/>
              </a:rPr>
              <a:t>a levegőn rövidesen rozsdává </a:t>
            </a:r>
            <a:r>
              <a:rPr lang="hu-HU" sz="2800" dirty="0">
                <a:latin typeface="+mj-lt"/>
              </a:rPr>
              <a:t>oxidálódik
	4 </a:t>
            </a:r>
            <a:r>
              <a:rPr lang="hu-HU" sz="2800" dirty="0" err="1">
                <a:latin typeface="+mj-lt"/>
              </a:rPr>
              <a:t>Fe</a:t>
            </a:r>
            <a:r>
              <a:rPr lang="hu-HU" sz="2800" dirty="0">
                <a:latin typeface="+mj-lt"/>
              </a:rPr>
              <a:t>(OH)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 + O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 = 2 Fe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O</a:t>
            </a:r>
            <a:r>
              <a:rPr lang="hu-HU" sz="2800" baseline="-25000" dirty="0">
                <a:latin typeface="+mj-lt"/>
              </a:rPr>
              <a:t>3</a:t>
            </a:r>
            <a:r>
              <a:rPr lang="hu-HU" sz="2800" dirty="0">
                <a:latin typeface="+mj-lt"/>
              </a:rPr>
              <a:t>·H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O + 2 H</a:t>
            </a:r>
            <a:r>
              <a:rPr lang="hu-HU" sz="2800" baseline="-25000" dirty="0">
                <a:latin typeface="+mj-lt"/>
              </a:rPr>
              <a:t>2</a:t>
            </a:r>
            <a:r>
              <a:rPr lang="hu-HU" sz="2800" dirty="0">
                <a:latin typeface="+mj-lt"/>
              </a:rPr>
              <a:t>O</a:t>
            </a:r>
            <a:r>
              <a:rPr lang="hu-HU" dirty="0">
                <a:latin typeface="Gabriola"/>
              </a:rPr>
              <a:t>
	</a:t>
            </a:r>
            <a:endParaRPr dirty="0"/>
          </a:p>
        </p:txBody>
      </p:sp>
      <p:sp>
        <p:nvSpPr>
          <p:cNvPr id="2" name="Szövegdoboz 1"/>
          <p:cNvSpPr txBox="1"/>
          <p:nvPr/>
        </p:nvSpPr>
        <p:spPr>
          <a:xfrm>
            <a:off x="3861150" y="689721"/>
            <a:ext cx="265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/>
              <a:t>Reakciók</a:t>
            </a:r>
            <a:endParaRPr lang="hu-H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Kép 53"/>
          <p:cNvPicPr/>
          <p:nvPr/>
        </p:nvPicPr>
        <p:blipFill>
          <a:blip r:embed="rId2"/>
          <a:stretch>
            <a:fillRect/>
          </a:stretch>
        </p:blipFill>
        <p:spPr>
          <a:xfrm>
            <a:off x="936000" y="216000"/>
            <a:ext cx="8064000" cy="69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000" dirty="0">
                <a:latin typeface="+mj-lt"/>
              </a:rPr>
              <a:t>Passzív védelem</a:t>
            </a:r>
            <a:endParaRPr sz="4000" dirty="0">
              <a:latin typeface="+mj-lt"/>
            </a:endParaRPr>
          </a:p>
        </p:txBody>
      </p:sp>
      <p:sp>
        <p:nvSpPr>
          <p:cNvPr id="56" name="TextShape 2"/>
          <p:cNvSpPr txBox="1"/>
          <p:nvPr/>
        </p:nvSpPr>
        <p:spPr>
          <a:xfrm>
            <a:off x="504000" y="1769040"/>
            <a:ext cx="8870040" cy="489846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hu-HU" sz="2800" dirty="0">
                <a:latin typeface="+mj-lt"/>
              </a:rPr>
              <a:t>Indifferens anyagokkal való </a:t>
            </a:r>
            <a:r>
              <a:rPr lang="hu-HU" sz="2800" dirty="0" smtClean="0">
                <a:latin typeface="+mj-lt"/>
              </a:rPr>
              <a:t>bevonás, pl.:</a:t>
            </a:r>
            <a:r>
              <a:rPr lang="hu-HU" sz="2800" dirty="0">
                <a:latin typeface="+mj-lt"/>
              </a:rPr>
              <a:t>
	</a:t>
            </a:r>
            <a:r>
              <a:rPr lang="hu-HU" sz="2800" dirty="0" smtClean="0">
                <a:latin typeface="+mj-lt"/>
              </a:rPr>
              <a:t>- festék</a:t>
            </a:r>
            <a:r>
              <a:rPr lang="hu-HU" sz="2800" dirty="0">
                <a:latin typeface="+mj-lt"/>
              </a:rPr>
              <a:t>
	</a:t>
            </a:r>
            <a:r>
              <a:rPr lang="hu-HU" sz="2800" dirty="0" smtClean="0">
                <a:latin typeface="+mj-lt"/>
              </a:rPr>
              <a:t>- króm/nikkel</a:t>
            </a:r>
          </a:p>
        </p:txBody>
      </p:sp>
      <p:pic>
        <p:nvPicPr>
          <p:cNvPr id="57" name="Kép 56"/>
          <p:cNvPicPr/>
          <p:nvPr/>
        </p:nvPicPr>
        <p:blipFill>
          <a:blip r:embed="rId2"/>
          <a:stretch>
            <a:fillRect/>
          </a:stretch>
        </p:blipFill>
        <p:spPr>
          <a:xfrm>
            <a:off x="4176000" y="2661480"/>
            <a:ext cx="5333760" cy="2666520"/>
          </a:xfrm>
          <a:prstGeom prst="rect">
            <a:avLst/>
          </a:prstGeom>
        </p:spPr>
      </p:pic>
      <p:sp>
        <p:nvSpPr>
          <p:cNvPr id="58" name="Line 3"/>
          <p:cNvSpPr/>
          <p:nvPr/>
        </p:nvSpPr>
        <p:spPr>
          <a:xfrm flipV="1">
            <a:off x="5544000" y="4536000"/>
            <a:ext cx="1224000" cy="1224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</p:sp>
      <p:sp>
        <p:nvSpPr>
          <p:cNvPr id="59" name="TextShape 4"/>
          <p:cNvSpPr txBox="1"/>
          <p:nvPr/>
        </p:nvSpPr>
        <p:spPr>
          <a:xfrm>
            <a:off x="4752000" y="5904000"/>
            <a:ext cx="15840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400" dirty="0"/>
              <a:t>Krómozás</a:t>
            </a:r>
            <a:endParaRPr sz="2400" dirty="0"/>
          </a:p>
        </p:txBody>
      </p:sp>
      <p:sp>
        <p:nvSpPr>
          <p:cNvPr id="60" name="Line 5"/>
          <p:cNvSpPr/>
          <p:nvPr/>
        </p:nvSpPr>
        <p:spPr>
          <a:xfrm flipV="1">
            <a:off x="3384000" y="4032000"/>
            <a:ext cx="2304000" cy="1152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</p:sp>
      <p:sp>
        <p:nvSpPr>
          <p:cNvPr id="61" name="TextShape 6"/>
          <p:cNvSpPr txBox="1"/>
          <p:nvPr/>
        </p:nvSpPr>
        <p:spPr>
          <a:xfrm>
            <a:off x="2448000" y="5256000"/>
            <a:ext cx="17280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400" dirty="0"/>
              <a:t>Festés</a:t>
            </a:r>
            <a:endParaRPr sz="2400" dirty="0"/>
          </a:p>
        </p:txBody>
      </p:sp>
      <p:sp>
        <p:nvSpPr>
          <p:cNvPr id="62" name="TextShape 7"/>
          <p:cNvSpPr txBox="1"/>
          <p:nvPr/>
        </p:nvSpPr>
        <p:spPr>
          <a:xfrm>
            <a:off x="796200" y="6775080"/>
            <a:ext cx="89280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dirty="0"/>
              <a:t>Probléma: Sérülés esetén a korrózió megindul.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64" name="Kép 63"/>
          <p:cNvPicPr/>
          <p:nvPr/>
        </p:nvPicPr>
        <p:blipFill>
          <a:blip r:embed="rId2"/>
          <a:stretch>
            <a:fillRect/>
          </a:stretch>
        </p:blipFill>
        <p:spPr>
          <a:xfrm>
            <a:off x="5569200" y="720000"/>
            <a:ext cx="3934800" cy="2808000"/>
          </a:xfrm>
          <a:prstGeom prst="rect">
            <a:avLst/>
          </a:prstGeom>
        </p:spPr>
      </p:pic>
      <p:sp>
        <p:nvSpPr>
          <p:cNvPr id="65" name="CustomShape 2"/>
          <p:cNvSpPr/>
          <p:nvPr/>
        </p:nvSpPr>
        <p:spPr>
          <a:xfrm>
            <a:off x="7179480" y="1707480"/>
            <a:ext cx="884520" cy="956520"/>
          </a:xfrm>
          <a:prstGeom prst="ellipse">
            <a:avLst/>
          </a:prstGeom>
          <a:ln w="36000">
            <a:solidFill>
              <a:srgbClr val="000000"/>
            </a:solidFill>
            <a:round/>
          </a:ln>
        </p:spPr>
      </p:sp>
      <p:sp>
        <p:nvSpPr>
          <p:cNvPr id="66" name="TextShape 3"/>
          <p:cNvSpPr txBox="1"/>
          <p:nvPr/>
        </p:nvSpPr>
        <p:spPr>
          <a:xfrm>
            <a:off x="576000" y="4320000"/>
            <a:ext cx="9288000" cy="15872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dirty="0">
                <a:latin typeface="+mj-lt"/>
              </a:rPr>
              <a:t>Azonban van olyan megoldás </a:t>
            </a:r>
            <a:r>
              <a:rPr lang="hu-HU" sz="2800" dirty="0" smtClean="0">
                <a:latin typeface="+mj-lt"/>
              </a:rPr>
              <a:t>is, </a:t>
            </a:r>
            <a:r>
              <a:rPr lang="hu-HU" sz="2800" dirty="0">
                <a:latin typeface="+mj-lt"/>
              </a:rPr>
              <a:t>ami </a:t>
            </a:r>
            <a:endParaRPr lang="hu-HU" sz="2800" dirty="0" smtClean="0">
              <a:latin typeface="+mj-lt"/>
            </a:endParaRPr>
          </a:p>
          <a:p>
            <a:r>
              <a:rPr lang="hu-HU" sz="2800" dirty="0" smtClean="0">
                <a:latin typeface="+mj-lt"/>
              </a:rPr>
              <a:t>a </a:t>
            </a:r>
            <a:r>
              <a:rPr lang="hu-HU" sz="2800" dirty="0">
                <a:latin typeface="+mj-lt"/>
              </a:rPr>
              <a:t>védőréteg sérülése esetén is megvédi a védendő fémet.</a:t>
            </a:r>
            <a:endParaRPr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000" dirty="0">
                <a:latin typeface="+mj-lt"/>
              </a:rPr>
              <a:t>Aktív védelem</a:t>
            </a:r>
            <a:endParaRPr sz="4000" dirty="0">
              <a:latin typeface="+mj-lt"/>
            </a:endParaRPr>
          </a:p>
        </p:txBody>
      </p:sp>
      <p:sp>
        <p:nvSpPr>
          <p:cNvPr id="68" name="TextShape 2"/>
          <p:cNvSpPr txBox="1"/>
          <p:nvPr/>
        </p:nvSpPr>
        <p:spPr>
          <a:xfrm>
            <a:off x="504000" y="1769040"/>
            <a:ext cx="8870040" cy="493656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</a:pPr>
            <a:r>
              <a:rPr lang="hu-HU" sz="2800" dirty="0">
                <a:latin typeface="+mj-lt"/>
              </a:rPr>
              <a:t>A védendő fémnél aktívabb fémmel </a:t>
            </a: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kell </a:t>
            </a:r>
            <a:r>
              <a:rPr lang="hu-HU" sz="2800" dirty="0">
                <a:latin typeface="+mj-lt"/>
              </a:rPr>
              <a:t>bevonni a védendő fémet.
 </a:t>
            </a:r>
            <a:endParaRPr lang="hu-HU" sz="2800" dirty="0" smtClean="0">
              <a:latin typeface="+mj-lt"/>
            </a:endParaRPr>
          </a:p>
          <a:p>
            <a:pPr>
              <a:buSzPct val="45000"/>
              <a:buFont typeface="StarSymbol"/>
              <a:buChar char=""/>
            </a:pPr>
            <a:endParaRPr lang="hu-HU" sz="2800" dirty="0" smtClean="0">
              <a:latin typeface="+mj-lt"/>
            </a:endParaRPr>
          </a:p>
          <a:p>
            <a:pPr>
              <a:buSzPct val="45000"/>
            </a:pP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err="1" smtClean="0">
                <a:latin typeface="+mj-lt"/>
              </a:rPr>
              <a:t>Pl</a:t>
            </a:r>
            <a:r>
              <a:rPr lang="hu-HU" sz="2800" dirty="0">
                <a:latin typeface="+mj-lt"/>
              </a:rPr>
              <a:t>: </a:t>
            </a:r>
            <a:endParaRPr lang="hu-HU" sz="2800" dirty="0" smtClean="0">
              <a:latin typeface="+mj-lt"/>
            </a:endParaRPr>
          </a:p>
          <a:p>
            <a:pPr>
              <a:buSzPct val="45000"/>
              <a:buFont typeface="StarSymbol"/>
              <a:buChar char=""/>
            </a:pPr>
            <a:r>
              <a:rPr lang="hu-HU" sz="2800" dirty="0" smtClean="0">
                <a:latin typeface="+mj-lt"/>
              </a:rPr>
              <a:t>a </a:t>
            </a:r>
            <a:r>
              <a:rPr lang="hu-HU" sz="2800" dirty="0">
                <a:latin typeface="+mj-lt"/>
              </a:rPr>
              <a:t>Zn</a:t>
            </a:r>
            <a:r>
              <a:rPr lang="hu-HU" sz="2800" baseline="30000" dirty="0">
                <a:latin typeface="+mj-lt"/>
              </a:rPr>
              <a:t>2+</a:t>
            </a:r>
            <a:r>
              <a:rPr lang="hu-HU" sz="2800" dirty="0">
                <a:latin typeface="+mj-lt"/>
              </a:rPr>
              <a:t>/</a:t>
            </a:r>
            <a:r>
              <a:rPr lang="hu-HU" sz="2800" dirty="0" err="1">
                <a:latin typeface="+mj-lt"/>
              </a:rPr>
              <a:t>Zn</a:t>
            </a:r>
            <a:r>
              <a:rPr lang="hu-HU" sz="2800" dirty="0">
                <a:latin typeface="+mj-lt"/>
              </a:rPr>
              <a:t> </a:t>
            </a:r>
            <a:r>
              <a:rPr lang="hu-HU" sz="2800" dirty="0" smtClean="0">
                <a:latin typeface="+mj-lt"/>
              </a:rPr>
              <a:t>rendszer standard potenciálja: -0,76 V</a:t>
            </a:r>
            <a:endParaRPr lang="hu-HU" sz="2800" dirty="0" smtClean="0">
              <a:latin typeface="+mj-lt"/>
            </a:endParaRPr>
          </a:p>
          <a:p>
            <a:pPr>
              <a:buSzPct val="45000"/>
              <a:buFont typeface="StarSymbol"/>
              <a:buChar char=""/>
            </a:pPr>
            <a:r>
              <a:rPr lang="hu-HU" sz="2800" dirty="0" smtClean="0">
                <a:latin typeface="+mj-lt"/>
              </a:rPr>
              <a:t>a Fe</a:t>
            </a:r>
            <a:r>
              <a:rPr lang="hu-HU" sz="2800" baseline="30000" dirty="0" smtClean="0">
                <a:latin typeface="+mj-lt"/>
              </a:rPr>
              <a:t>3</a:t>
            </a:r>
            <a:r>
              <a:rPr lang="hu-HU" sz="2800" baseline="30000" dirty="0">
                <a:latin typeface="+mj-lt"/>
              </a:rPr>
              <a:t>+</a:t>
            </a:r>
            <a:r>
              <a:rPr lang="hu-HU" sz="2800" dirty="0">
                <a:latin typeface="+mj-lt"/>
              </a:rPr>
              <a:t>/</a:t>
            </a:r>
            <a:r>
              <a:rPr lang="hu-HU" sz="2800" dirty="0" err="1">
                <a:latin typeface="+mj-lt"/>
              </a:rPr>
              <a:t>Fe</a:t>
            </a:r>
            <a:r>
              <a:rPr lang="hu-HU" sz="2800" dirty="0">
                <a:latin typeface="+mj-lt"/>
              </a:rPr>
              <a:t> standard </a:t>
            </a:r>
            <a:r>
              <a:rPr lang="hu-HU" sz="2800" dirty="0" smtClean="0">
                <a:latin typeface="+mj-lt"/>
              </a:rPr>
              <a:t>potenciálja: </a:t>
            </a:r>
            <a:r>
              <a:rPr lang="hu-HU" sz="2800" dirty="0">
                <a:latin typeface="+mj-lt"/>
              </a:rPr>
              <a:t>-</a:t>
            </a:r>
            <a:r>
              <a:rPr lang="hu-HU" sz="2800" dirty="0" smtClean="0">
                <a:latin typeface="+mj-lt"/>
              </a:rPr>
              <a:t>0,44 V.</a:t>
            </a:r>
          </a:p>
          <a:p>
            <a:pPr>
              <a:buSzPct val="45000"/>
              <a:buFont typeface="StarSymbol"/>
              <a:buChar char=""/>
            </a:pPr>
            <a:endParaRPr lang="hu-HU" sz="2800" dirty="0" smtClean="0">
              <a:latin typeface="+mj-lt"/>
            </a:endParaRPr>
          </a:p>
          <a:p>
            <a:pPr>
              <a:buSzPct val="45000"/>
            </a:pPr>
            <a:r>
              <a:rPr lang="hu-HU" sz="2800" dirty="0" smtClean="0">
                <a:latin typeface="+mj-lt"/>
              </a:rPr>
              <a:t>Ezért h</a:t>
            </a:r>
            <a:r>
              <a:rPr lang="hu-HU" sz="2800" dirty="0" smtClean="0">
                <a:latin typeface="+mj-lt"/>
              </a:rPr>
              <a:t>a </a:t>
            </a:r>
            <a:r>
              <a:rPr lang="hu-HU" sz="2800" dirty="0">
                <a:latin typeface="+mj-lt"/>
              </a:rPr>
              <a:t>cinkkel vonjuk be a fémet, a cink fog
előbb </a:t>
            </a:r>
            <a:r>
              <a:rPr lang="hu-HU" sz="2800" dirty="0" smtClean="0">
                <a:latin typeface="+mj-lt"/>
              </a:rPr>
              <a:t>korrodálódni (fémion formájában oldatba menni).</a:t>
            </a:r>
            <a:r>
              <a:rPr lang="hu-HU" dirty="0">
                <a:latin typeface="Gabriola"/>
              </a:rPr>
              <a:t>
</a:t>
            </a:r>
            <a:endParaRPr dirty="0"/>
          </a:p>
        </p:txBody>
      </p:sp>
      <p:pic>
        <p:nvPicPr>
          <p:cNvPr id="69" name="Kép 68"/>
          <p:cNvPicPr/>
          <p:nvPr/>
        </p:nvPicPr>
        <p:blipFill>
          <a:blip r:embed="rId2"/>
          <a:stretch>
            <a:fillRect/>
          </a:stretch>
        </p:blipFill>
        <p:spPr>
          <a:xfrm>
            <a:off x="6903500" y="97200"/>
            <a:ext cx="3076200" cy="374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504000" y="301320"/>
            <a:ext cx="9071640" cy="585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/>
              <a:t> </a:t>
            </a:r>
            <a:endParaRPr/>
          </a:p>
        </p:txBody>
      </p:sp>
      <p:sp>
        <p:nvSpPr>
          <p:cNvPr id="71" name="CustomShape 2"/>
          <p:cNvSpPr/>
          <p:nvPr/>
        </p:nvSpPr>
        <p:spPr>
          <a:xfrm>
            <a:off x="6084000" y="1217907"/>
            <a:ext cx="3528000" cy="4857480"/>
          </a:xfrm>
          <a:prstGeom prst="rect">
            <a:avLst/>
          </a:prstGeom>
          <a:solidFill>
            <a:srgbClr val="CFE7F5"/>
          </a:solidFill>
          <a:ln>
            <a:solidFill>
              <a:srgbClr val="808080"/>
            </a:solidFill>
          </a:ln>
        </p:spPr>
      </p:sp>
      <p:sp>
        <p:nvSpPr>
          <p:cNvPr id="72" name="CustomShape 3"/>
          <p:cNvSpPr/>
          <p:nvPr/>
        </p:nvSpPr>
        <p:spPr>
          <a:xfrm>
            <a:off x="6624000" y="4320000"/>
            <a:ext cx="2304000" cy="1008000"/>
          </a:xfrm>
          <a:prstGeom prst="roundRect">
            <a:avLst>
              <a:gd name="adj" fmla="val 3600"/>
            </a:avLst>
          </a:prstGeom>
          <a:solidFill>
            <a:srgbClr val="000000"/>
          </a:solidFill>
          <a:ln>
            <a:solidFill>
              <a:srgbClr val="808080"/>
            </a:solidFill>
          </a:ln>
        </p:spPr>
      </p:sp>
      <p:sp>
        <p:nvSpPr>
          <p:cNvPr id="73" name="TextShape 4"/>
          <p:cNvSpPr txBox="1"/>
          <p:nvPr/>
        </p:nvSpPr>
        <p:spPr>
          <a:xfrm>
            <a:off x="7560000" y="4752000"/>
            <a:ext cx="792000" cy="6030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FFFF"/>
                </a:solidFill>
              </a:rPr>
              <a:t>A</a:t>
            </a:r>
            <a:endParaRPr/>
          </a:p>
          <a:p>
            <a:endParaRPr/>
          </a:p>
        </p:txBody>
      </p:sp>
      <p:sp>
        <p:nvSpPr>
          <p:cNvPr id="74" name="TextShape 5"/>
          <p:cNvSpPr txBox="1"/>
          <p:nvPr/>
        </p:nvSpPr>
        <p:spPr>
          <a:xfrm>
            <a:off x="359000" y="746239"/>
            <a:ext cx="6240700" cy="5185801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dirty="0">
                <a:latin typeface="+mj-lt"/>
              </a:rPr>
              <a:t>Ha </a:t>
            </a:r>
            <a:r>
              <a:rPr lang="hu-HU" sz="2800" b="1" i="1" dirty="0">
                <a:latin typeface="+mj-lt"/>
              </a:rPr>
              <a:t>A</a:t>
            </a:r>
            <a:r>
              <a:rPr lang="hu-HU" sz="2800" dirty="0">
                <a:latin typeface="+mj-lt"/>
              </a:rPr>
              <a:t> fém kapcsolatba kerül egy </a:t>
            </a:r>
            <a:r>
              <a:rPr lang="hu-HU" sz="2800" b="1" i="1" dirty="0">
                <a:latin typeface="+mj-lt"/>
              </a:rPr>
              <a:t>B</a:t>
            </a:r>
            <a:r>
              <a:rPr lang="hu-HU" sz="2800" dirty="0">
                <a:latin typeface="+mj-lt"/>
              </a:rPr>
              <a:t> fémmel, </a:t>
            </a:r>
            <a:endParaRPr lang="hu-HU" sz="2800" dirty="0" smtClean="0">
              <a:latin typeface="+mj-lt"/>
            </a:endParaRPr>
          </a:p>
          <a:p>
            <a:r>
              <a:rPr lang="hu-HU" sz="2800" dirty="0" smtClean="0">
                <a:latin typeface="+mj-lt"/>
              </a:rPr>
              <a:t>és </a:t>
            </a:r>
            <a:r>
              <a:rPr lang="hu-HU" sz="2800" i="1" dirty="0" err="1" smtClean="0">
                <a:latin typeface="+mj-lt"/>
                <a:ea typeface="Arial"/>
              </a:rPr>
              <a:t>ε°</a:t>
            </a:r>
            <a:r>
              <a:rPr lang="hu-HU" sz="2800" dirty="0" smtClean="0">
                <a:latin typeface="+mj-lt"/>
                <a:ea typeface="Arial"/>
              </a:rPr>
              <a:t>(</a:t>
            </a:r>
            <a:r>
              <a:rPr lang="hu-HU" sz="2800" dirty="0">
                <a:latin typeface="+mj-lt"/>
                <a:ea typeface="Arial"/>
              </a:rPr>
              <a:t>B/</a:t>
            </a:r>
            <a:r>
              <a:rPr lang="hu-HU" sz="2800" dirty="0" err="1">
                <a:latin typeface="+mj-lt"/>
                <a:ea typeface="Arial"/>
              </a:rPr>
              <a:t>B</a:t>
            </a:r>
            <a:r>
              <a:rPr lang="hu-HU" sz="2800" baseline="30000" dirty="0" err="1">
                <a:latin typeface="+mj-lt"/>
                <a:ea typeface="Arial"/>
              </a:rPr>
              <a:t>z</a:t>
            </a:r>
            <a:r>
              <a:rPr lang="hu-HU" sz="2800" baseline="30000" dirty="0">
                <a:latin typeface="+mj-lt"/>
                <a:ea typeface="Arial"/>
              </a:rPr>
              <a:t>+</a:t>
            </a:r>
            <a:r>
              <a:rPr lang="hu-HU" sz="2800" dirty="0">
                <a:latin typeface="+mj-lt"/>
                <a:ea typeface="Arial"/>
              </a:rPr>
              <a:t>) &lt; </a:t>
            </a:r>
            <a:r>
              <a:rPr lang="hu-HU" sz="2800" i="1" dirty="0" err="1" smtClean="0">
                <a:latin typeface="+mj-lt"/>
                <a:ea typeface="Arial"/>
              </a:rPr>
              <a:t>ε</a:t>
            </a:r>
            <a:r>
              <a:rPr lang="hu-HU" sz="2800" i="1" dirty="0" err="1" smtClean="0">
                <a:ea typeface="Arial"/>
              </a:rPr>
              <a:t>°</a:t>
            </a:r>
            <a:r>
              <a:rPr lang="hu-HU" sz="2800" dirty="0" smtClean="0">
                <a:latin typeface="+mj-lt"/>
                <a:ea typeface="Arial"/>
              </a:rPr>
              <a:t>(</a:t>
            </a:r>
            <a:r>
              <a:rPr lang="hu-HU" sz="2800" dirty="0">
                <a:latin typeface="+mj-lt"/>
                <a:ea typeface="Arial"/>
              </a:rPr>
              <a:t>A/A</a:t>
            </a:r>
            <a:r>
              <a:rPr lang="hu-HU" sz="2800" baseline="30000" dirty="0">
                <a:latin typeface="+mj-lt"/>
                <a:ea typeface="Arial"/>
              </a:rPr>
              <a:t>n</a:t>
            </a:r>
            <a:r>
              <a:rPr lang="hu-HU" sz="2800" baseline="30000" dirty="0" smtClean="0">
                <a:latin typeface="+mj-lt"/>
                <a:ea typeface="Arial"/>
              </a:rPr>
              <a:t>+</a:t>
            </a:r>
            <a:r>
              <a:rPr lang="hu-HU" sz="2800" dirty="0" smtClean="0">
                <a:latin typeface="+mj-lt"/>
                <a:ea typeface="Arial"/>
              </a:rPr>
              <a:t>),</a:t>
            </a:r>
            <a:r>
              <a:rPr lang="hu-HU" sz="2800" baseline="30000" dirty="0" smtClean="0">
                <a:latin typeface="+mj-lt"/>
                <a:ea typeface="Arial"/>
              </a:rPr>
              <a:t> </a:t>
            </a:r>
            <a:r>
              <a:rPr lang="hu-HU" sz="2800" dirty="0">
                <a:latin typeface="+mj-lt"/>
                <a:ea typeface="Arial"/>
              </a:rPr>
              <a:t>akkor </a:t>
            </a:r>
            <a:endParaRPr lang="hu-HU" sz="2800" dirty="0" smtClean="0">
              <a:latin typeface="+mj-lt"/>
              <a:ea typeface="Arial"/>
            </a:endParaRPr>
          </a:p>
          <a:p>
            <a:r>
              <a:rPr lang="hu-HU" sz="2800" dirty="0" smtClean="0">
                <a:latin typeface="+mj-lt"/>
                <a:ea typeface="Arial"/>
              </a:rPr>
              <a:t>a </a:t>
            </a:r>
            <a:r>
              <a:rPr lang="hu-HU" sz="2800" b="1" i="1" dirty="0">
                <a:latin typeface="+mj-lt"/>
                <a:ea typeface="Arial"/>
              </a:rPr>
              <a:t>B</a:t>
            </a:r>
            <a:r>
              <a:rPr lang="hu-HU" sz="2800" dirty="0">
                <a:latin typeface="+mj-lt"/>
                <a:ea typeface="Arial"/>
              </a:rPr>
              <a:t> fém </a:t>
            </a:r>
            <a:r>
              <a:rPr lang="hu-HU" sz="2800" dirty="0" smtClean="0">
                <a:latin typeface="+mj-lt"/>
                <a:ea typeface="Arial"/>
              </a:rPr>
              <a:t>korrodálódik (oxidálódik), </a:t>
            </a:r>
          </a:p>
          <a:p>
            <a:r>
              <a:rPr lang="hu-HU" sz="2800" dirty="0" smtClean="0">
                <a:latin typeface="+mj-lt"/>
                <a:ea typeface="Arial"/>
              </a:rPr>
              <a:t>még </a:t>
            </a:r>
            <a:r>
              <a:rPr lang="hu-HU" sz="2800" dirty="0">
                <a:latin typeface="+mj-lt"/>
                <a:ea typeface="Arial"/>
              </a:rPr>
              <a:t>akkor </a:t>
            </a:r>
            <a:r>
              <a:rPr lang="hu-HU" sz="2800" dirty="0" smtClean="0">
                <a:latin typeface="+mj-lt"/>
                <a:ea typeface="Arial"/>
              </a:rPr>
              <a:t>is ha a </a:t>
            </a:r>
            <a:r>
              <a:rPr lang="hu-HU" sz="2800" b="1" i="1" dirty="0">
                <a:ea typeface="Arial"/>
              </a:rPr>
              <a:t>B</a:t>
            </a:r>
            <a:r>
              <a:rPr lang="hu-HU" sz="2800" dirty="0">
                <a:ea typeface="Arial"/>
              </a:rPr>
              <a:t> </a:t>
            </a:r>
            <a:r>
              <a:rPr lang="hu-HU" sz="2800" dirty="0" smtClean="0">
                <a:latin typeface="+mj-lt"/>
                <a:ea typeface="Arial"/>
              </a:rPr>
              <a:t>fém</a:t>
            </a:r>
          </a:p>
          <a:p>
            <a:r>
              <a:rPr lang="hu-HU" sz="2800" dirty="0" smtClean="0">
                <a:latin typeface="+mj-lt"/>
                <a:ea typeface="Arial"/>
              </a:rPr>
              <a:t>nem </a:t>
            </a:r>
            <a:r>
              <a:rPr lang="hu-HU" sz="2800" dirty="0">
                <a:latin typeface="+mj-lt"/>
                <a:ea typeface="Arial"/>
              </a:rPr>
              <a:t>fedi teljesen </a:t>
            </a:r>
            <a:r>
              <a:rPr lang="hu-HU" sz="2800" dirty="0" smtClean="0">
                <a:latin typeface="+mj-lt"/>
                <a:ea typeface="Arial"/>
              </a:rPr>
              <a:t>az </a:t>
            </a:r>
            <a:r>
              <a:rPr lang="hu-HU" sz="2800" b="1" i="1" dirty="0"/>
              <a:t>A</a:t>
            </a:r>
            <a:r>
              <a:rPr lang="hu-HU" sz="2800" dirty="0"/>
              <a:t> </a:t>
            </a:r>
            <a:r>
              <a:rPr lang="hu-HU" sz="2800" dirty="0" smtClean="0"/>
              <a:t>fémet</a:t>
            </a:r>
            <a:r>
              <a:rPr lang="hu-HU" sz="2800" dirty="0" smtClean="0">
                <a:latin typeface="+mj-lt"/>
                <a:ea typeface="Arial"/>
              </a:rPr>
              <a:t>.</a:t>
            </a:r>
            <a:r>
              <a:rPr lang="hu-HU" sz="2800" dirty="0">
                <a:latin typeface="+mj-lt"/>
                <a:ea typeface="Arial"/>
              </a:rPr>
              <a:t>
</a:t>
            </a:r>
            <a:endParaRPr lang="hu-HU" sz="2800" dirty="0" smtClean="0">
              <a:latin typeface="+mj-lt"/>
              <a:ea typeface="Arial"/>
            </a:endParaRPr>
          </a:p>
          <a:p>
            <a:r>
              <a:rPr lang="hu-HU" sz="2800" dirty="0" smtClean="0">
                <a:latin typeface="+mj-lt"/>
                <a:ea typeface="Arial"/>
              </a:rPr>
              <a:t>Mert</a:t>
            </a:r>
            <a:r>
              <a:rPr lang="hu-HU" sz="2800" dirty="0">
                <a:latin typeface="+mj-lt"/>
                <a:ea typeface="Arial"/>
              </a:rPr>
              <a:t>...
a fémek között kitűnő </a:t>
            </a:r>
            <a:r>
              <a:rPr lang="hu-HU" sz="2800" dirty="0" smtClean="0">
                <a:latin typeface="+mj-lt"/>
                <a:ea typeface="Arial"/>
              </a:rPr>
              <a:t>az </a:t>
            </a:r>
          </a:p>
          <a:p>
            <a:r>
              <a:rPr lang="hu-HU" sz="2800" dirty="0" smtClean="0">
                <a:latin typeface="+mj-lt"/>
                <a:ea typeface="Arial"/>
              </a:rPr>
              <a:t>elektronvezetés</a:t>
            </a:r>
            <a:r>
              <a:rPr lang="hu-HU" sz="2800" dirty="0">
                <a:latin typeface="+mj-lt"/>
                <a:ea typeface="Arial"/>
              </a:rPr>
              <a:t>, </a:t>
            </a:r>
            <a:endParaRPr lang="hu-HU" sz="2800" dirty="0" smtClean="0">
              <a:latin typeface="+mj-lt"/>
              <a:ea typeface="Arial"/>
            </a:endParaRPr>
          </a:p>
          <a:p>
            <a:r>
              <a:rPr lang="hu-HU" sz="2800" dirty="0" smtClean="0">
                <a:latin typeface="+mj-lt"/>
                <a:ea typeface="Arial"/>
              </a:rPr>
              <a:t>így</a:t>
            </a:r>
            <a:r>
              <a:rPr lang="hu-HU" sz="2800" dirty="0" smtClean="0">
                <a:latin typeface="+mj-lt"/>
                <a:ea typeface="Arial"/>
              </a:rPr>
              <a:t> a </a:t>
            </a:r>
            <a:r>
              <a:rPr lang="hu-HU" sz="2800" b="1" i="1" dirty="0">
                <a:latin typeface="+mj-lt"/>
                <a:ea typeface="Arial"/>
              </a:rPr>
              <a:t>B</a:t>
            </a:r>
            <a:r>
              <a:rPr lang="hu-HU" sz="2800" dirty="0">
                <a:latin typeface="+mj-lt"/>
                <a:ea typeface="Arial"/>
              </a:rPr>
              <a:t> fémen </a:t>
            </a:r>
            <a:r>
              <a:rPr lang="hu-HU" sz="2800" dirty="0" smtClean="0">
                <a:latin typeface="+mj-lt"/>
                <a:ea typeface="Arial"/>
              </a:rPr>
              <a:t>keletkező</a:t>
            </a:r>
          </a:p>
          <a:p>
            <a:r>
              <a:rPr lang="hu-HU" sz="2800" dirty="0">
                <a:latin typeface="+mj-lt"/>
                <a:ea typeface="Arial"/>
              </a:rPr>
              <a:t>e</a:t>
            </a:r>
            <a:r>
              <a:rPr lang="hu-HU" sz="2800" dirty="0" smtClean="0">
                <a:latin typeface="+mj-lt"/>
                <a:ea typeface="Arial"/>
              </a:rPr>
              <a:t>lektrontöbblet át tud kerülni az </a:t>
            </a:r>
          </a:p>
          <a:p>
            <a:r>
              <a:rPr lang="hu-HU" sz="2800" b="1" i="1" dirty="0" smtClean="0">
                <a:latin typeface="+mj-lt"/>
                <a:ea typeface="Arial"/>
              </a:rPr>
              <a:t>A </a:t>
            </a:r>
            <a:r>
              <a:rPr lang="hu-HU" sz="2800" dirty="0">
                <a:latin typeface="+mj-lt"/>
                <a:ea typeface="Arial"/>
              </a:rPr>
              <a:t>fém </a:t>
            </a:r>
            <a:r>
              <a:rPr lang="hu-HU" sz="2800" dirty="0" smtClean="0">
                <a:latin typeface="+mj-lt"/>
                <a:ea typeface="Arial"/>
              </a:rPr>
              <a:t>felületére.</a:t>
            </a:r>
          </a:p>
        </p:txBody>
      </p:sp>
      <p:sp>
        <p:nvSpPr>
          <p:cNvPr id="75" name="CustomShape 6"/>
          <p:cNvSpPr/>
          <p:nvPr/>
        </p:nvSpPr>
        <p:spPr>
          <a:xfrm>
            <a:off x="7848000" y="3096000"/>
            <a:ext cx="1008000" cy="1224000"/>
          </a:xfrm>
          <a:prstGeom prst="roundRect">
            <a:avLst>
              <a:gd name="adj" fmla="val 3600"/>
            </a:avLst>
          </a:prstGeom>
          <a:solidFill>
            <a:srgbClr val="000000"/>
          </a:solidFill>
          <a:ln>
            <a:solidFill>
              <a:srgbClr val="808080"/>
            </a:solidFill>
          </a:ln>
        </p:spPr>
      </p:sp>
      <p:sp>
        <p:nvSpPr>
          <p:cNvPr id="76" name="TextShape 7"/>
          <p:cNvSpPr txBox="1"/>
          <p:nvPr/>
        </p:nvSpPr>
        <p:spPr>
          <a:xfrm>
            <a:off x="8136000" y="3672000"/>
            <a:ext cx="4320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FFFF"/>
                </a:solidFill>
              </a:rPr>
              <a:t>B</a:t>
            </a:r>
            <a:endParaRPr/>
          </a:p>
        </p:txBody>
      </p:sp>
      <p:sp>
        <p:nvSpPr>
          <p:cNvPr id="77" name="TextShape 8"/>
          <p:cNvSpPr txBox="1"/>
          <p:nvPr/>
        </p:nvSpPr>
        <p:spPr>
          <a:xfrm>
            <a:off x="8424000" y="3960000"/>
            <a:ext cx="4320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/>
              <a:t>e-</a:t>
            </a:r>
            <a:endParaRPr/>
          </a:p>
        </p:txBody>
      </p:sp>
      <p:sp>
        <p:nvSpPr>
          <p:cNvPr id="78" name="TextShape 9"/>
          <p:cNvSpPr txBox="1"/>
          <p:nvPr/>
        </p:nvSpPr>
        <p:spPr>
          <a:xfrm>
            <a:off x="7848000" y="4824000"/>
            <a:ext cx="383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0000"/>
                </a:solidFill>
              </a:rPr>
              <a:t>e-</a:t>
            </a:r>
            <a:endParaRPr/>
          </a:p>
        </p:txBody>
      </p:sp>
      <p:sp>
        <p:nvSpPr>
          <p:cNvPr id="79" name="TextShape 10"/>
          <p:cNvSpPr txBox="1"/>
          <p:nvPr/>
        </p:nvSpPr>
        <p:spPr>
          <a:xfrm>
            <a:off x="6912000" y="4536000"/>
            <a:ext cx="383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0000"/>
                </a:solidFill>
              </a:rPr>
              <a:t>e-</a:t>
            </a:r>
            <a:endParaRPr/>
          </a:p>
        </p:txBody>
      </p:sp>
      <p:sp>
        <p:nvSpPr>
          <p:cNvPr id="80" name="TextShape 11"/>
          <p:cNvSpPr txBox="1"/>
          <p:nvPr/>
        </p:nvSpPr>
        <p:spPr>
          <a:xfrm>
            <a:off x="7776000" y="4536000"/>
            <a:ext cx="383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0000"/>
                </a:solidFill>
              </a:rPr>
              <a:t>e-</a:t>
            </a:r>
            <a:endParaRPr/>
          </a:p>
        </p:txBody>
      </p:sp>
      <p:sp>
        <p:nvSpPr>
          <p:cNvPr id="81" name="TextShape 12"/>
          <p:cNvSpPr txBox="1"/>
          <p:nvPr/>
        </p:nvSpPr>
        <p:spPr>
          <a:xfrm>
            <a:off x="8064000" y="3384000"/>
            <a:ext cx="383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0000"/>
                </a:solidFill>
              </a:rPr>
              <a:t>e-</a:t>
            </a:r>
            <a:endParaRPr/>
          </a:p>
        </p:txBody>
      </p:sp>
      <p:sp>
        <p:nvSpPr>
          <p:cNvPr id="82" name="TextShape 13"/>
          <p:cNvSpPr txBox="1"/>
          <p:nvPr/>
        </p:nvSpPr>
        <p:spPr>
          <a:xfrm>
            <a:off x="8496000" y="4896000"/>
            <a:ext cx="527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>
                <a:solidFill>
                  <a:srgbClr val="FF0000"/>
                </a:solidFill>
              </a:rPr>
              <a:t>e-</a:t>
            </a:r>
            <a:endParaRPr/>
          </a:p>
        </p:txBody>
      </p:sp>
      <p:sp>
        <p:nvSpPr>
          <p:cNvPr id="83" name="TextShape 14"/>
          <p:cNvSpPr txBox="1"/>
          <p:nvPr/>
        </p:nvSpPr>
        <p:spPr>
          <a:xfrm>
            <a:off x="8568000" y="3658680"/>
            <a:ext cx="3834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dirty="0">
                <a:solidFill>
                  <a:srgbClr val="FF0000"/>
                </a:solidFill>
              </a:rPr>
              <a:t>e-</a:t>
            </a:r>
            <a:endParaRPr dirty="0"/>
          </a:p>
        </p:txBody>
      </p:sp>
      <p:sp>
        <p:nvSpPr>
          <p:cNvPr id="84" name="Line 15"/>
          <p:cNvSpPr/>
          <p:nvPr/>
        </p:nvSpPr>
        <p:spPr>
          <a:xfrm>
            <a:off x="8208000" y="4176000"/>
            <a:ext cx="0" cy="432000"/>
          </a:xfrm>
          <a:prstGeom prst="line">
            <a:avLst/>
          </a:prstGeom>
          <a:ln>
            <a:solidFill>
              <a:srgbClr val="FF3333"/>
            </a:solidFill>
            <a:tailEnd type="triangle" w="med" len="med"/>
          </a:ln>
        </p:spPr>
      </p:sp>
      <p:sp>
        <p:nvSpPr>
          <p:cNvPr id="85" name="Line 16"/>
          <p:cNvSpPr/>
          <p:nvPr/>
        </p:nvSpPr>
        <p:spPr>
          <a:xfrm flipV="1">
            <a:off x="8496000" y="4104000"/>
            <a:ext cx="0" cy="504000"/>
          </a:xfrm>
          <a:prstGeom prst="line">
            <a:avLst/>
          </a:prstGeom>
          <a:ln>
            <a:solidFill>
              <a:srgbClr val="FF3333"/>
            </a:solidFill>
            <a:tailEnd type="triangle" w="med" len="med"/>
          </a:ln>
        </p:spPr>
      </p:sp>
      <p:sp>
        <p:nvSpPr>
          <p:cNvPr id="86" name="TextShape 17"/>
          <p:cNvSpPr txBox="1"/>
          <p:nvPr/>
        </p:nvSpPr>
        <p:spPr>
          <a:xfrm>
            <a:off x="6552000" y="1800000"/>
            <a:ext cx="2520000" cy="5904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b="1" i="1" dirty="0">
                <a:latin typeface="Arial Black"/>
              </a:rPr>
              <a:t>Helyi elem!</a:t>
            </a:r>
            <a:endParaRPr dirty="0"/>
          </a:p>
        </p:txBody>
      </p:sp>
      <p:sp>
        <p:nvSpPr>
          <p:cNvPr id="2" name="Szövegdoboz 1"/>
          <p:cNvSpPr txBox="1"/>
          <p:nvPr/>
        </p:nvSpPr>
        <p:spPr>
          <a:xfrm>
            <a:off x="3327040" y="81202"/>
            <a:ext cx="2983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/>
              <a:t>Magyarázat</a:t>
            </a:r>
            <a:endParaRPr lang="hu-HU" sz="40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359000" y="6218640"/>
            <a:ext cx="9740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Példák: Vasból készült ereszcsatornák cinkbevonata,  valamint a talajban lévő vas és acél kőolaj-, ill. földgázvezetékek és a tengerbe merülő acél hajótestek korrózióvédelme cinkdarabokkal.</a:t>
            </a:r>
            <a:endParaRPr lang="hu-HU" sz="2400" dirty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9" dur="500" fill="freeze"/>
                                        <p:tgtEl>
                                          <p:spTgt spid="73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4" dur="500" fill="freeze"/>
                                        <p:tgtEl>
                                          <p:spTgt spid="76">
                                            <p:txEl>
                                              <p:p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freeze">
                      <p:stCondLst>
                        <p:cond delay="indefinite"/>
                      </p:stCondLst>
                      <p:childTnLst>
                        <p:par>
                          <p:cTn id="26" fill="freeze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9" dur="500" fill="freeze"/>
                                        <p:tgtEl>
                                          <p:spTgt spid="82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freeze">
                      <p:stCondLst>
                        <p:cond delay="indefinite"/>
                      </p:stCondLst>
                      <p:childTnLst>
                        <p:par>
                          <p:cTn id="31" fill="freeze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4" dur="500" fill="freeze"/>
                                        <p:tgtEl>
                                          <p:spTgt spid="78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freeze">
                      <p:stCondLst>
                        <p:cond delay="indefinite"/>
                      </p:stCondLst>
                      <p:childTnLst>
                        <p:par>
                          <p:cTn id="36" fill="freeze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9" dur="500" fill="freeze"/>
                                        <p:tgtEl>
                                          <p:spTgt spid="79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freeze">
                      <p:stCondLst>
                        <p:cond delay="indefinite"/>
                      </p:stCondLst>
                      <p:childTnLst>
                        <p:par>
                          <p:cTn id="41" fill="freeze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4" dur="500" fill="freeze"/>
                                        <p:tgtEl>
                                          <p:spTgt spid="80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freeze">
                      <p:stCondLst>
                        <p:cond delay="indefinite"/>
                      </p:stCondLst>
                      <p:childTnLst>
                        <p:par>
                          <p:cTn id="46" fill="freeze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9" dur="500" fill="freeze"/>
                                        <p:tgtEl>
                                          <p:spTgt spid="83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4" dur="500" fill="freeze"/>
                                        <p:tgtEl>
                                          <p:spTgt spid="77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freeze">
                      <p:stCondLst>
                        <p:cond delay="indefinite"/>
                      </p:stCondLst>
                      <p:childTnLst>
                        <p:par>
                          <p:cTn id="56" fill="freeze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9" dur="500" fill="freeze"/>
                                        <p:tgtEl>
                                          <p:spTgt spid="81">
                                            <p:txEl>
                                              <p:p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freeze">
                      <p:stCondLst>
                        <p:cond delay="indefinite"/>
                      </p:stCondLst>
                      <p:childTnLst>
                        <p:par>
                          <p:cTn id="61" fill="freeze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4" dur="1000" fill="freeze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freeze">
                      <p:stCondLst>
                        <p:cond delay="indefinite"/>
                      </p:stCondLst>
                      <p:childTnLst>
                        <p:par>
                          <p:cTn id="68" fill="freeze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1" dur="1000" fill="freez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555999" y="495300"/>
            <a:ext cx="3048005" cy="762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hu-HU" sz="4000" dirty="0">
                <a:latin typeface="+mj-lt"/>
              </a:rPr>
              <a:t>Kísérlet</a:t>
            </a:r>
            <a:r>
              <a:rPr lang="hu-HU" sz="4800" dirty="0">
                <a:latin typeface="Gabriola"/>
              </a:rPr>
              <a:t>
</a:t>
            </a:r>
            <a:endParaRPr dirty="0"/>
          </a:p>
        </p:txBody>
      </p:sp>
      <p:pic>
        <p:nvPicPr>
          <p:cNvPr id="88" name="Kép 87"/>
          <p:cNvPicPr/>
          <p:nvPr/>
        </p:nvPicPr>
        <p:blipFill>
          <a:blip r:embed="rId2"/>
          <a:stretch>
            <a:fillRect/>
          </a:stretch>
        </p:blipFill>
        <p:spPr>
          <a:xfrm>
            <a:off x="4724407" y="4158091"/>
            <a:ext cx="5181594" cy="2513891"/>
          </a:xfrm>
          <a:prstGeom prst="rect">
            <a:avLst/>
          </a:prstGeom>
        </p:spPr>
      </p:pic>
      <p:sp>
        <p:nvSpPr>
          <p:cNvPr id="89" name="TextShape 2"/>
          <p:cNvSpPr txBox="1"/>
          <p:nvPr/>
        </p:nvSpPr>
        <p:spPr>
          <a:xfrm>
            <a:off x="647700" y="5368199"/>
            <a:ext cx="2336800" cy="346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dirty="0">
                <a:solidFill>
                  <a:srgbClr val="002060"/>
                </a:solidFill>
                <a:latin typeface="Arial"/>
              </a:rPr>
              <a:t>Magyarázat?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90" name="TextShape 3"/>
          <p:cNvSpPr txBox="1"/>
          <p:nvPr/>
        </p:nvSpPr>
        <p:spPr>
          <a:xfrm>
            <a:off x="1562100" y="6837868"/>
            <a:ext cx="7378700" cy="483921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hu-HU" sz="2800" dirty="0">
                <a:solidFill>
                  <a:srgbClr val="002060"/>
                </a:solidFill>
                <a:latin typeface="Arial"/>
                <a:ea typeface="Arial"/>
              </a:rPr>
              <a:t>Kérdés: Miért passzív védelem a krómozás?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300041" y="1052460"/>
            <a:ext cx="999171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a) 2 mol/dm</a:t>
            </a:r>
            <a:r>
              <a:rPr lang="hu-HU" sz="2800" baseline="30000" dirty="0" smtClean="0"/>
              <a:t>3</a:t>
            </a:r>
            <a:r>
              <a:rPr lang="hu-HU" sz="2800" dirty="0" smtClean="0"/>
              <a:t> koncentrációjú sósavoldatba cinklemezt</a:t>
            </a:r>
          </a:p>
          <a:p>
            <a:r>
              <a:rPr lang="hu-HU" sz="2800" dirty="0" smtClean="0"/>
              <a:t>és rézlemezt teszünk.</a:t>
            </a:r>
          </a:p>
          <a:p>
            <a:r>
              <a:rPr lang="hu-HU" sz="2800" dirty="0" smtClean="0"/>
              <a:t>Tapasztalat: A cinklemez felületén buborékok képződnek, </a:t>
            </a:r>
          </a:p>
          <a:p>
            <a:r>
              <a:rPr lang="hu-HU" sz="2800" dirty="0" smtClean="0"/>
              <a:t>a rézlemez felületén pedig nincs változás.</a:t>
            </a:r>
          </a:p>
          <a:p>
            <a:r>
              <a:rPr lang="hu-HU" sz="2800" dirty="0" smtClean="0"/>
              <a:t>b) Az oldatban lévő cinklemezt és rézlemezt egymásra tesszük. </a:t>
            </a:r>
          </a:p>
          <a:p>
            <a:r>
              <a:rPr lang="hu-HU" sz="2800" dirty="0" smtClean="0"/>
              <a:t>Tapasztalat: A buborékképződés sokkal intenzívebb, és a rézlemez felületén is folyik.</a:t>
            </a:r>
            <a:endParaRPr lang="hu-H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cím 1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u-HU" sz="4000" dirty="0" smtClean="0">
                <a:solidFill>
                  <a:srgbClr val="002060"/>
                </a:solidFill>
              </a:rPr>
              <a:t>Köszönöm a figyelmet!</a:t>
            </a:r>
            <a:endParaRPr lang="hu-H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252</Words>
  <Application>Microsoft Office PowerPoint</Application>
  <PresentationFormat>Egyéni</PresentationFormat>
  <Paragraphs>78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DejaVu Sans</vt:lpstr>
      <vt:lpstr>Gabriola</vt:lpstr>
      <vt:lpstr>StarSymbol</vt:lpstr>
      <vt:lpstr>Office Theme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Luca</dc:creator>
  <cp:lastModifiedBy>Luca</cp:lastModifiedBy>
  <cp:revision>27</cp:revision>
  <dcterms:modified xsi:type="dcterms:W3CDTF">2015-01-05T05:19:50Z</dcterms:modified>
</cp:coreProperties>
</file>