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4" autoAdjust="0"/>
    <p:restoredTop sz="94630" autoAdjust="0"/>
  </p:normalViewPr>
  <p:slideViewPr>
    <p:cSldViewPr snapToGrid="0">
      <p:cViewPr varScale="1">
        <p:scale>
          <a:sx n="70" d="100"/>
          <a:sy n="70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58499-6000-4703-A2FD-96BE1CDBC8A8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19506-E12A-44BF-872A-CCF98BE7A45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0357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19506-E12A-44BF-872A-CCF98BE7A456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0862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19506-E12A-44BF-872A-CCF98BE7A456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6497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64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7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1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5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1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71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0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90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91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029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9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62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9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6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3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B5D8ED"/>
            </a:gs>
            <a:gs pos="41000">
              <a:srgbClr val="FFFF99">
                <a:lumMod val="84000"/>
                <a:alpha val="85000"/>
              </a:srgbClr>
            </a:gs>
            <a:gs pos="0">
              <a:srgbClr val="FFFF00">
                <a:alpha val="70000"/>
              </a:srgbClr>
            </a:gs>
            <a:gs pos="100000">
              <a:schemeClr val="accent4">
                <a:lumMod val="75000"/>
                <a:alpha val="79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4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</p:sldLayoutIdLst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Hidrat%C3%A1ci%C3%B3" TargetMode="External"/><Relationship Id="rId2" Type="http://schemas.openxmlformats.org/officeDocument/2006/relationships/hyperlink" Target="https://hu.wikipedia.org/wiki/Ozm%C3%B3zi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ozaweb.hu/Lecke-BIO-Biologia_11-A_viz_biologiai_szempontbol_fontos_tulajdonsagai-102502" TargetMode="External"/><Relationship Id="rId5" Type="http://schemas.openxmlformats.org/officeDocument/2006/relationships/hyperlink" Target="http://tudasbazis.sulinet.hu/hu/termeszettudomanyok/biologia/biologia-11-evfolyam/a-sejtek-anyagfelvetele-es-leadasa/az-ozmozis-jelensege-es-a-sejtek-vizforgalma" TargetMode="External"/><Relationship Id="rId4" Type="http://schemas.openxmlformats.org/officeDocument/2006/relationships/hyperlink" Target="https://hu.wikipedia.org/wiki/Diff%C3%BAzi%C3%B3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74000">
              <a:srgbClr val="B5D8ED"/>
            </a:gs>
            <a:gs pos="41000">
              <a:srgbClr val="FFFF99">
                <a:lumMod val="84000"/>
              </a:srgbClr>
            </a:gs>
            <a:gs pos="0">
              <a:srgbClr val="FFFF00">
                <a:alpha val="79000"/>
              </a:srgbClr>
            </a:gs>
            <a:gs pos="100000">
              <a:schemeClr val="accent4">
                <a:lumMod val="75000"/>
                <a:alpha val="7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968726" y="1944914"/>
            <a:ext cx="8689976" cy="1248229"/>
          </a:xfrm>
        </p:spPr>
        <p:txBody>
          <a:bodyPr>
            <a:normAutofit/>
          </a:bodyPr>
          <a:lstStyle/>
          <a:p>
            <a:r>
              <a:rPr lang="hu-HU" sz="7200" spc="200" dirty="0" smtClean="0">
                <a:latin typeface="Algerian" panose="04020705040A02060702" pitchFamily="82" charset="0"/>
              </a:rPr>
              <a:t>Az ozmózis</a:t>
            </a:r>
            <a:endParaRPr lang="hu-HU" sz="7200" spc="200" dirty="0">
              <a:latin typeface="Algerian" panose="04020705040A02060702" pitchFamily="82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7063240" y="3309257"/>
            <a:ext cx="3270931" cy="1371599"/>
          </a:xfrm>
        </p:spPr>
        <p:txBody>
          <a:bodyPr/>
          <a:lstStyle/>
          <a:p>
            <a:r>
              <a:rPr lang="hu-HU" cap="none" dirty="0" smtClean="0"/>
              <a:t>Készítette: Bujdosó Brigitta</a:t>
            </a:r>
            <a:endParaRPr lang="hu-HU" cap="none" dirty="0"/>
          </a:p>
        </p:txBody>
      </p:sp>
    </p:spTree>
    <p:extLst>
      <p:ext uri="{BB962C8B-B14F-4D97-AF65-F5344CB8AC3E}">
        <p14:creationId xmlns:p14="http://schemas.microsoft.com/office/powerpoint/2010/main" val="338430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65729" y="481774"/>
            <a:ext cx="10609943" cy="957943"/>
          </a:xfrm>
        </p:spPr>
        <p:txBody>
          <a:bodyPr>
            <a:noAutofit/>
          </a:bodyPr>
          <a:lstStyle/>
          <a:p>
            <a:r>
              <a:rPr lang="hu-HU" sz="4400" dirty="0" smtClean="0">
                <a:latin typeface="Algerian" panose="04020705040A02060702" pitchFamily="82" charset="0"/>
              </a:rPr>
              <a:t>Eddig tanult fogalmak átismétlése</a:t>
            </a:r>
            <a:endParaRPr lang="hu-HU" sz="4400" dirty="0">
              <a:latin typeface="Algerian" panose="04020705040A02060702" pitchFamily="82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362474" y="1761998"/>
            <a:ext cx="11443534" cy="420914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Komponens: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hu-H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a</a:t>
            </a:r>
            <a:r>
              <a:rPr lang="hu-H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rendszert </a:t>
            </a:r>
            <a:r>
              <a:rPr lang="hu-H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alkotó, kémiailag egységes részecskék </a:t>
            </a:r>
            <a:r>
              <a:rPr lang="hu-HU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halmaza</a:t>
            </a:r>
            <a:r>
              <a:rPr lang="hu-HU" sz="2800" cap="none" dirty="0" smtClean="0"/>
              <a:t>.</a:t>
            </a: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Koncentráció</a:t>
            </a:r>
            <a:r>
              <a:rPr lang="hu-HU" sz="2800" cap="none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összetételi </a:t>
            </a:r>
            <a:r>
              <a:rPr lang="hu-H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arány egyfajta kifejezése</a:t>
            </a:r>
          </a:p>
          <a:p>
            <a:pPr>
              <a:spcBef>
                <a:spcPts val="0"/>
              </a:spcBef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diffúzió: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egy </a:t>
            </a:r>
            <a:r>
              <a:rPr lang="hu-H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hu-HU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észecske vándorlása </a:t>
            </a:r>
            <a:r>
              <a:rPr lang="hu-H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magasabb koncentrációjú helyről az alacsonyabb koncentrációjú hely </a:t>
            </a:r>
            <a:r>
              <a:rPr lang="hu-HU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felé</a:t>
            </a:r>
          </a:p>
          <a:p>
            <a:pPr marL="0" indent="0">
              <a:buNone/>
            </a:pPr>
            <a:endParaRPr lang="hu-HU" sz="2800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cap="none" dirty="0"/>
          </a:p>
        </p:txBody>
      </p:sp>
    </p:spTree>
    <p:extLst>
      <p:ext uri="{BB962C8B-B14F-4D97-AF65-F5344CB8AC3E}">
        <p14:creationId xmlns:p14="http://schemas.microsoft.com/office/powerpoint/2010/main" val="384542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175657"/>
          </a:xfrm>
        </p:spPr>
        <p:txBody>
          <a:bodyPr>
            <a:normAutofit/>
          </a:bodyPr>
          <a:lstStyle/>
          <a:p>
            <a:r>
              <a:rPr lang="hu-HU" sz="4400" dirty="0" smtClean="0">
                <a:latin typeface="Algerian" panose="04020705040A02060702" pitchFamily="82" charset="0"/>
              </a:rPr>
              <a:t>Kísérlet I. - Gumimaci Hízlalás</a:t>
            </a:r>
            <a:endParaRPr lang="hu-HU" sz="4400" dirty="0">
              <a:latin typeface="Algerian" panose="04020705040A02060702" pitchFamily="82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" t="14416" r="2659" b="10123"/>
          <a:stretch/>
        </p:blipFill>
        <p:spPr>
          <a:xfrm>
            <a:off x="126302" y="1175657"/>
            <a:ext cx="2563332" cy="262741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0" t="12122" r="16098"/>
          <a:stretch/>
        </p:blipFill>
        <p:spPr>
          <a:xfrm>
            <a:off x="2909658" y="1166307"/>
            <a:ext cx="3008707" cy="2805546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7424" r="15986" b="14849"/>
          <a:stretch/>
        </p:blipFill>
        <p:spPr>
          <a:xfrm>
            <a:off x="6192323" y="1166307"/>
            <a:ext cx="2704241" cy="262741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1" t="24546" r="26099" b="15908"/>
          <a:stretch/>
        </p:blipFill>
        <p:spPr>
          <a:xfrm>
            <a:off x="3252353" y="4647771"/>
            <a:ext cx="2598285" cy="2210229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3" t="26061" r="20076" b="39394"/>
          <a:stretch/>
        </p:blipFill>
        <p:spPr>
          <a:xfrm>
            <a:off x="6040091" y="4924575"/>
            <a:ext cx="3688773" cy="1933425"/>
          </a:xfrm>
          <a:prstGeom prst="rect">
            <a:avLst/>
          </a:prstGeom>
        </p:spPr>
      </p:pic>
      <p:sp>
        <p:nvSpPr>
          <p:cNvPr id="12" name="Szövegdoboz 11"/>
          <p:cNvSpPr txBox="1"/>
          <p:nvPr/>
        </p:nvSpPr>
        <p:spPr>
          <a:xfrm>
            <a:off x="748145" y="3803073"/>
            <a:ext cx="1174173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0. óra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3873685" y="3979882"/>
            <a:ext cx="1080655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/>
              <a:t>4</a:t>
            </a:r>
            <a:r>
              <a:rPr lang="hu-HU" dirty="0" smtClean="0"/>
              <a:t>. óra</a:t>
            </a:r>
            <a:endParaRPr lang="hu-HU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6983334" y="3787187"/>
            <a:ext cx="112221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/>
              <a:t>6</a:t>
            </a:r>
            <a:r>
              <a:rPr lang="hu-HU" dirty="0" smtClean="0"/>
              <a:t>. óra</a:t>
            </a:r>
            <a:endParaRPr lang="hu-HU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10134546" y="3678154"/>
            <a:ext cx="11430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/>
              <a:t>8</a:t>
            </a:r>
            <a:r>
              <a:rPr lang="hu-HU" dirty="0" smtClean="0"/>
              <a:t>. óra</a:t>
            </a:r>
            <a:endParaRPr lang="hu-HU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5399258" y="4615999"/>
            <a:ext cx="1281666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12 óra után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5" t="21365" r="22451" b="8435"/>
          <a:stretch/>
        </p:blipFill>
        <p:spPr>
          <a:xfrm>
            <a:off x="9139999" y="1166307"/>
            <a:ext cx="2925698" cy="251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6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73307" y="122498"/>
            <a:ext cx="10364451" cy="943428"/>
          </a:xfrm>
        </p:spPr>
        <p:txBody>
          <a:bodyPr>
            <a:normAutofit/>
          </a:bodyPr>
          <a:lstStyle/>
          <a:p>
            <a:r>
              <a:rPr lang="hu-HU" sz="4400" dirty="0" smtClean="0">
                <a:latin typeface="Algerian" panose="04020705040A02060702" pitchFamily="82" charset="0"/>
              </a:rPr>
              <a:t>Kísérlet II. – Szőlőszem Hízlalás</a:t>
            </a:r>
            <a:endParaRPr lang="hu-HU" sz="4400" dirty="0">
              <a:latin typeface="Algerian" panose="04020705040A02060702" pitchFamily="82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1" t="7908" r="15387" b="-10232"/>
          <a:stretch/>
        </p:blipFill>
        <p:spPr>
          <a:xfrm>
            <a:off x="90483" y="1053148"/>
            <a:ext cx="2421857" cy="373990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6" t="24537" r="9236" b="-6018"/>
          <a:stretch/>
        </p:blipFill>
        <p:spPr>
          <a:xfrm>
            <a:off x="2793560" y="1065926"/>
            <a:ext cx="2495988" cy="305591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2" r="6553"/>
          <a:stretch/>
        </p:blipFill>
        <p:spPr>
          <a:xfrm>
            <a:off x="8962575" y="1053148"/>
            <a:ext cx="2956403" cy="3039292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1" t="25277" r="35675" b="24572"/>
          <a:stretch/>
        </p:blipFill>
        <p:spPr>
          <a:xfrm rot="16200000">
            <a:off x="3247163" y="3957280"/>
            <a:ext cx="2286000" cy="3439391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2" t="15909" r="11553" b="34091"/>
          <a:stretch/>
        </p:blipFill>
        <p:spPr>
          <a:xfrm>
            <a:off x="6267986" y="4772115"/>
            <a:ext cx="3709554" cy="2036860"/>
          </a:xfrm>
          <a:prstGeom prst="rect">
            <a:avLst/>
          </a:prstGeom>
        </p:spPr>
      </p:pic>
      <p:sp>
        <p:nvSpPr>
          <p:cNvPr id="12" name="Szövegdoboz 11"/>
          <p:cNvSpPr txBox="1"/>
          <p:nvPr/>
        </p:nvSpPr>
        <p:spPr>
          <a:xfrm>
            <a:off x="901001" y="4423717"/>
            <a:ext cx="800819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0. óra</a:t>
            </a:r>
            <a:endParaRPr lang="hu-H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3628413" y="3907774"/>
            <a:ext cx="888426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2. óra</a:t>
            </a:r>
            <a:endParaRPr lang="hu-HU" dirty="0"/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6" r="12462" b="9545"/>
          <a:stretch/>
        </p:blipFill>
        <p:spPr>
          <a:xfrm>
            <a:off x="5570770" y="1053148"/>
            <a:ext cx="3110585" cy="2788317"/>
          </a:xfrm>
          <a:prstGeom prst="rect">
            <a:avLst/>
          </a:prstGeom>
        </p:spPr>
      </p:pic>
      <p:sp>
        <p:nvSpPr>
          <p:cNvPr id="15" name="Szövegdoboz 14"/>
          <p:cNvSpPr txBox="1"/>
          <p:nvPr/>
        </p:nvSpPr>
        <p:spPr>
          <a:xfrm>
            <a:off x="6668884" y="3841465"/>
            <a:ext cx="914355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7. óra</a:t>
            </a:r>
            <a:endParaRPr lang="hu-HU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9952403" y="4073412"/>
            <a:ext cx="976746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10. óra</a:t>
            </a:r>
            <a:endParaRPr lang="hu-HU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5670488" y="4472945"/>
            <a:ext cx="1447502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12 óra után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1178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28422" y="107932"/>
            <a:ext cx="10364451" cy="1596177"/>
          </a:xfrm>
        </p:spPr>
        <p:txBody>
          <a:bodyPr>
            <a:normAutofit/>
          </a:bodyPr>
          <a:lstStyle/>
          <a:p>
            <a:r>
              <a:rPr lang="hu-HU" sz="4400" dirty="0" smtClean="0">
                <a:latin typeface="Algerian" panose="04020705040A02060702" pitchFamily="82" charset="0"/>
              </a:rPr>
              <a:t>Mit tapasztaltunk a két kísérletben?</a:t>
            </a:r>
            <a:endParaRPr lang="hu-HU" sz="4400" dirty="0">
              <a:latin typeface="Algerian" panose="04020705040A02060702" pitchFamily="82" charset="0"/>
            </a:endParaRPr>
          </a:p>
        </p:txBody>
      </p:sp>
      <p:sp>
        <p:nvSpPr>
          <p:cNvPr id="3" name="Felhő 2"/>
          <p:cNvSpPr/>
          <p:nvPr/>
        </p:nvSpPr>
        <p:spPr>
          <a:xfrm rot="671692">
            <a:off x="848649" y="1828685"/>
            <a:ext cx="2851455" cy="2406281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1328422" y="2293161"/>
            <a:ext cx="2027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gumimaci és a szőlőszem az idő előrehaladtával egyre nagyobb lett.</a:t>
            </a:r>
            <a:endParaRPr lang="hu-HU" dirty="0"/>
          </a:p>
        </p:txBody>
      </p:sp>
      <p:sp>
        <p:nvSpPr>
          <p:cNvPr id="5" name="Felhő 4"/>
          <p:cNvSpPr/>
          <p:nvPr/>
        </p:nvSpPr>
        <p:spPr>
          <a:xfrm rot="527469">
            <a:off x="4368011" y="3709228"/>
            <a:ext cx="3001220" cy="2316136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5096428" y="4267131"/>
            <a:ext cx="17456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gumimacinál körbe-körbe egy fehér „réteg” alakult ki.</a:t>
            </a:r>
            <a:endParaRPr lang="hu-HU" dirty="0"/>
          </a:p>
        </p:txBody>
      </p:sp>
      <p:sp>
        <p:nvSpPr>
          <p:cNvPr id="7" name="Felhő 6"/>
          <p:cNvSpPr/>
          <p:nvPr/>
        </p:nvSpPr>
        <p:spPr>
          <a:xfrm>
            <a:off x="7649834" y="1745672"/>
            <a:ext cx="3179618" cy="1969859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8148944" y="2268937"/>
            <a:ext cx="2181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gumimaci és a szőlőszem 12 óra után „vízdúsabb” lett.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9797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44503" y="457999"/>
            <a:ext cx="10364451" cy="760339"/>
          </a:xfrm>
        </p:spPr>
        <p:txBody>
          <a:bodyPr>
            <a:normAutofit/>
          </a:bodyPr>
          <a:lstStyle/>
          <a:p>
            <a:r>
              <a:rPr lang="hu-HU" sz="4400" spc="200" dirty="0" smtClean="0">
                <a:latin typeface="Algerian" panose="04020705040A02060702" pitchFamily="82" charset="0"/>
              </a:rPr>
              <a:t>Az ozmózis</a:t>
            </a:r>
            <a:endParaRPr lang="hu-HU" sz="4400" spc="200" dirty="0">
              <a:latin typeface="Algerian" panose="04020705040A02060702" pitchFamily="82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333677" y="1602325"/>
            <a:ext cx="6129554" cy="545397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féligáteresztő</a:t>
            </a:r>
            <a:r>
              <a:rPr lang="hu-H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hártyák olyan résekkel rendelkeznek, amelyek csak bizonyos mérethatár alatti részecskéket engednek át</a:t>
            </a:r>
            <a:r>
              <a:rPr lang="hu-H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Ozmózis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oldószer (általában a víz) diffúziója féligáteresztő hártyán keresztül a kisebb </a:t>
            </a:r>
            <a:r>
              <a:rPr lang="hu-H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koncentrációjú </a:t>
            </a:r>
            <a:r>
              <a:rPr lang="hu-H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oldat felől a nagyobb felé</a:t>
            </a:r>
            <a:r>
              <a:rPr lang="hu-H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728" y="1602325"/>
            <a:ext cx="5747133" cy="42025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655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87945" y="0"/>
            <a:ext cx="10364451" cy="1596177"/>
          </a:xfrm>
        </p:spPr>
        <p:txBody>
          <a:bodyPr>
            <a:normAutofit/>
          </a:bodyPr>
          <a:lstStyle/>
          <a:p>
            <a:r>
              <a:rPr lang="hu-HU" sz="4400" dirty="0" smtClean="0">
                <a:latin typeface="Algerian" panose="04020705040A02060702" pitchFamily="82" charset="0"/>
              </a:rPr>
              <a:t>Az Ozmózis gyakorlati jelentősége</a:t>
            </a:r>
            <a:endParaRPr lang="hu-HU" sz="4400" dirty="0">
              <a:latin typeface="Algerian" panose="04020705040A02060702" pitchFamily="82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654627" y="1756230"/>
            <a:ext cx="10797769" cy="4325256"/>
          </a:xfrm>
        </p:spPr>
        <p:txBody>
          <a:bodyPr/>
          <a:lstStyle/>
          <a:p>
            <a:r>
              <a:rPr lang="hu-HU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Nagyon fontos a szerepe az ozmózisnak a vér tisztítása, a hemodialízis terén.</a:t>
            </a:r>
          </a:p>
          <a:p>
            <a:r>
              <a:rPr lang="hu-H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élő szervezetben ozmózissal szívódik fel a víz a növény gyökerén, illetve az állatok bélfalán át, és ozmózissal szívódik vissza a víz a szűrletből a vesében.</a:t>
            </a:r>
          </a:p>
          <a:p>
            <a:endParaRPr lang="hu-HU" dirty="0"/>
          </a:p>
        </p:txBody>
      </p:sp>
      <p:sp>
        <p:nvSpPr>
          <p:cNvPr id="4" name="AutoShape 2" descr="Vörösvértestek viselkedése különböző ozmózisnyomású oldatokb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942" y="4076757"/>
            <a:ext cx="3929058" cy="278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1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149" y="154061"/>
            <a:ext cx="10364451" cy="949026"/>
          </a:xfrm>
        </p:spPr>
        <p:txBody>
          <a:bodyPr>
            <a:normAutofit/>
          </a:bodyPr>
          <a:lstStyle/>
          <a:p>
            <a:r>
              <a:rPr lang="hu-HU" sz="4400" dirty="0" smtClean="0">
                <a:latin typeface="Algerian" panose="04020705040A02060702" pitchFamily="82" charset="0"/>
              </a:rPr>
              <a:t>Kérdezz-felelek</a:t>
            </a:r>
            <a:endParaRPr lang="hu-HU" sz="4400" dirty="0">
              <a:latin typeface="Algerian" panose="04020705040A02060702" pitchFamily="82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4" y="1436914"/>
            <a:ext cx="10363826" cy="46155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sz="3200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Mitől nem nő tovább a szőlőszem?</a:t>
            </a:r>
          </a:p>
          <a:p>
            <a:pPr>
              <a:lnSpc>
                <a:spcPct val="100000"/>
              </a:lnSpc>
            </a:pPr>
            <a:r>
              <a:rPr lang="hu-H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Sorold fel a kísérletben használt eszközöket, és anyagokat!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(Segítség: 4 darab)</a:t>
            </a:r>
            <a:endParaRPr lang="hu-HU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090" y="3554317"/>
            <a:ext cx="4404910" cy="330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0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149" y="241146"/>
            <a:ext cx="10364451" cy="919998"/>
          </a:xfrm>
        </p:spPr>
        <p:txBody>
          <a:bodyPr>
            <a:normAutofit/>
          </a:bodyPr>
          <a:lstStyle/>
          <a:p>
            <a:r>
              <a:rPr lang="hu-HU" sz="4400" dirty="0" smtClean="0">
                <a:latin typeface="Algerian" panose="04020705040A02060702" pitchFamily="82" charset="0"/>
              </a:rPr>
              <a:t>Források</a:t>
            </a:r>
            <a:endParaRPr lang="hu-HU" sz="4400" dirty="0">
              <a:latin typeface="Algerian" panose="04020705040A02060702" pitchFamily="82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4" y="1335315"/>
            <a:ext cx="10363826" cy="4630055"/>
          </a:xfrm>
        </p:spPr>
        <p:txBody>
          <a:bodyPr>
            <a:normAutofit fontScale="92500" lnSpcReduction="10000"/>
          </a:bodyPr>
          <a:lstStyle/>
          <a:p>
            <a:r>
              <a:rPr lang="hu-HU" sz="2400" dirty="0">
                <a:hlinkClick r:id="rId2"/>
              </a:rPr>
              <a:t>https://</a:t>
            </a:r>
            <a:r>
              <a:rPr lang="hu-HU" sz="2400" dirty="0" smtClean="0">
                <a:hlinkClick r:id="rId2"/>
              </a:rPr>
              <a:t>hu.wikipedia.org/wiki/Ozm%C3%B3zis</a:t>
            </a:r>
            <a:endParaRPr lang="hu-HU" sz="2400" dirty="0" smtClean="0"/>
          </a:p>
          <a:p>
            <a:r>
              <a:rPr lang="hu-HU" sz="2400" dirty="0">
                <a:hlinkClick r:id="rId3"/>
              </a:rPr>
              <a:t>https://</a:t>
            </a:r>
            <a:r>
              <a:rPr lang="hu-HU" sz="2400" dirty="0" smtClean="0">
                <a:hlinkClick r:id="rId3"/>
              </a:rPr>
              <a:t>hu.wikipedia.org/wiki/Hidrat%C3%A1ci%C3%B3</a:t>
            </a:r>
            <a:endParaRPr lang="hu-HU" sz="2400" dirty="0" smtClean="0"/>
          </a:p>
          <a:p>
            <a:r>
              <a:rPr lang="hu-HU" sz="2400" dirty="0">
                <a:hlinkClick r:id="rId4"/>
              </a:rPr>
              <a:t>https://</a:t>
            </a:r>
            <a:r>
              <a:rPr lang="hu-HU" sz="2400" dirty="0" smtClean="0">
                <a:hlinkClick r:id="rId4"/>
              </a:rPr>
              <a:t>hu.wikipedia.org/wiki/Diff%C3%BAzi%C3%B3</a:t>
            </a:r>
            <a:endParaRPr lang="hu-HU" sz="2400" dirty="0" smtClean="0"/>
          </a:p>
          <a:p>
            <a:r>
              <a:rPr lang="hu-HU" sz="2400" dirty="0">
                <a:hlinkClick r:id="rId5"/>
              </a:rPr>
              <a:t>http://</a:t>
            </a:r>
            <a:r>
              <a:rPr lang="hu-HU" sz="2400" dirty="0" smtClean="0">
                <a:hlinkClick r:id="rId5"/>
              </a:rPr>
              <a:t>tudasbazis.sulinet.hu/hu/termeszettudomanyok/biologia/biologia-11-evfolyam/a-sejtek-anyagfelvetele-es-leadasa/az-ozmozis-jelensege-es-a-sejtek-vizforgalma</a:t>
            </a:r>
            <a:endParaRPr lang="hu-HU" sz="2400" dirty="0" smtClean="0"/>
          </a:p>
          <a:p>
            <a:r>
              <a:rPr lang="hu-HU" sz="2400" dirty="0">
                <a:hlinkClick r:id="rId6"/>
              </a:rPr>
              <a:t>https://</a:t>
            </a:r>
            <a:r>
              <a:rPr lang="hu-HU" sz="2400" dirty="0" smtClean="0">
                <a:hlinkClick r:id="rId6"/>
              </a:rPr>
              <a:t>www.mozaweb.hu/Lecke-BIO-Biologia_11-A_viz_biologiai_szempontbol_fontos_tulajdonsagai-102502</a:t>
            </a:r>
            <a:endParaRPr lang="hu-HU" sz="2400" dirty="0" smtClean="0"/>
          </a:p>
          <a:p>
            <a:r>
              <a:rPr lang="hu-HU" sz="2400" dirty="0"/>
              <a:t>https://etananyag.ofi.hu/uploads/learning_objects/3328/uncompressed/index.html#52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4749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74000">
              <a:srgbClr val="B5D8ED"/>
            </a:gs>
            <a:gs pos="41000">
              <a:srgbClr val="FFFF99">
                <a:lumMod val="84000"/>
                <a:alpha val="85000"/>
              </a:srgbClr>
            </a:gs>
            <a:gs pos="0">
              <a:srgbClr val="FFFF00">
                <a:alpha val="70000"/>
              </a:srgbClr>
            </a:gs>
            <a:gs pos="100000">
              <a:schemeClr val="accent4">
                <a:lumMod val="75000"/>
                <a:alpha val="7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11201" y="2177143"/>
            <a:ext cx="11103428" cy="1153884"/>
          </a:xfrm>
        </p:spPr>
        <p:txBody>
          <a:bodyPr/>
          <a:lstStyle/>
          <a:p>
            <a:r>
              <a:rPr lang="hu-HU" sz="5400" dirty="0" smtClean="0">
                <a:latin typeface="Algerian" panose="04020705040A02060702" pitchFamily="82" charset="0"/>
              </a:rPr>
              <a:t>Köszönöm a figyelmet!</a:t>
            </a:r>
            <a:r>
              <a:rPr lang="hu-HU" sz="6600" dirty="0" smtClean="0">
                <a:latin typeface="Algerian" panose="04020705040A02060702" pitchFamily="82" charset="0"/>
              </a:rPr>
              <a:t> </a:t>
            </a:r>
            <a:r>
              <a:rPr lang="hu-HU" dirty="0" smtClean="0">
                <a:sym typeface="Wingdings" panose="05000000000000000000" pitchFamily="2" charset="2"/>
              </a:rPr>
              <a:t>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4201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368</TotalTime>
  <Words>215</Words>
  <Application>Microsoft Office PowerPoint</Application>
  <PresentationFormat>Szélesvásznú</PresentationFormat>
  <Paragraphs>48</Paragraphs>
  <Slides>10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7" baseType="lpstr">
      <vt:lpstr>Algerian</vt:lpstr>
      <vt:lpstr>Arial</vt:lpstr>
      <vt:lpstr>Calibri</vt:lpstr>
      <vt:lpstr>Times New Roman</vt:lpstr>
      <vt:lpstr>Tw Cen MT</vt:lpstr>
      <vt:lpstr>Wingdings</vt:lpstr>
      <vt:lpstr>Cseppecske</vt:lpstr>
      <vt:lpstr>Az ozmózis</vt:lpstr>
      <vt:lpstr>Eddig tanult fogalmak átismétlése</vt:lpstr>
      <vt:lpstr>Kísérlet I. - Gumimaci Hízlalás</vt:lpstr>
      <vt:lpstr>Kísérlet II. – Szőlőszem Hízlalás</vt:lpstr>
      <vt:lpstr>Mit tapasztaltunk a két kísérletben?</vt:lpstr>
      <vt:lpstr>Az ozmózis</vt:lpstr>
      <vt:lpstr>Az Ozmózis gyakorlati jelentősége</vt:lpstr>
      <vt:lpstr>Kérdezz-felelek</vt:lpstr>
      <vt:lpstr>Források</vt:lpstr>
      <vt:lpstr>Köszönöm a figyelmet! 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Bujdosó Brigitta</dc:creator>
  <cp:lastModifiedBy>Luca</cp:lastModifiedBy>
  <cp:revision>42</cp:revision>
  <dcterms:created xsi:type="dcterms:W3CDTF">2015-09-22T12:46:48Z</dcterms:created>
  <dcterms:modified xsi:type="dcterms:W3CDTF">2016-01-03T13:00:17Z</dcterms:modified>
</cp:coreProperties>
</file>