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70" r:id="rId3"/>
    <p:sldId id="259" r:id="rId4"/>
    <p:sldId id="260" r:id="rId5"/>
    <p:sldId id="261" r:id="rId6"/>
    <p:sldId id="262" r:id="rId7"/>
    <p:sldId id="263" r:id="rId8"/>
    <p:sldId id="271" r:id="rId9"/>
    <p:sldId id="265" r:id="rId10"/>
    <p:sldId id="266" r:id="rId11"/>
    <p:sldId id="267" r:id="rId12"/>
    <p:sldId id="257" r:id="rId13"/>
    <p:sldId id="272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53A1C-A3D8-4C85-8FFE-8A1294616A69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86415-5437-441E-A70E-FD83FD72AB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956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86415-5437-441E-A70E-FD83FD72AB50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946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429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0315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309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302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961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74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6329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644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638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366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008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1">
                <a:lumMod val="5000"/>
                <a:lumOff val="95000"/>
              </a:schemeClr>
            </a:gs>
            <a:gs pos="76000">
              <a:srgbClr val="B5D2EC"/>
            </a:gs>
            <a:gs pos="68000">
              <a:schemeClr val="accent1">
                <a:lumMod val="45000"/>
                <a:lumOff val="55000"/>
              </a:schemeClr>
            </a:gs>
            <a:gs pos="87000">
              <a:srgbClr val="00B0F0">
                <a:alpha val="93000"/>
              </a:srgb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6BBD7-3C45-495C-80CA-CBE46020DF2C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700AA-E014-402E-9012-781E771FEC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7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youtube.com/watch?v=V7eqD-Jw6m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slideplayer.hu/slide/2099209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Hermann_Staudinger" TargetMode="External"/><Relationship Id="rId3" Type="http://schemas.openxmlformats.org/officeDocument/2006/relationships/hyperlink" Target="http://www.vilaglex.hu/Lexikon/Html/RaylSzor.htm" TargetMode="External"/><Relationship Id="rId7" Type="http://schemas.openxmlformats.org/officeDocument/2006/relationships/hyperlink" Target="http://www.google.hu/" TargetMode="External"/><Relationship Id="rId2" Type="http://schemas.openxmlformats.org/officeDocument/2006/relationships/hyperlink" Target="http://hu.wikipedia.org/wiki/Kolloi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V7eqD-Jw6m4" TargetMode="External"/><Relationship Id="rId5" Type="http://schemas.openxmlformats.org/officeDocument/2006/relationships/hyperlink" Target="http://www.chemgeneration.com/hu/chemists/zsigmondy-rich%C3%A1rd-(1865-1929).html" TargetMode="External"/><Relationship Id="rId4" Type="http://schemas.openxmlformats.org/officeDocument/2006/relationships/hyperlink" Target="http://slideplayer.hu/slide/2099209/" TargetMode="External"/><Relationship Id="rId9" Type="http://schemas.openxmlformats.org/officeDocument/2006/relationships/hyperlink" Target="http://pubs.acs.org/subscribe/archive/tcaw/12/i02/pdf/203chronicles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4683" y="819807"/>
            <a:ext cx="10512972" cy="4934607"/>
          </a:xfrm>
        </p:spPr>
        <p:txBody>
          <a:bodyPr>
            <a:noAutofit/>
          </a:bodyPr>
          <a:lstStyle/>
          <a:p>
            <a:pPr algn="ctr"/>
            <a:r>
              <a:rPr lang="hu-H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kolloidkémia </a:t>
            </a:r>
            <a:r>
              <a:rPr lang="hu-H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története, térnyerése (tudományággá való kibontakozása) és főbb vonatkozásai</a:t>
            </a:r>
            <a:endParaRPr lang="hu-H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26123" y="5533696"/>
            <a:ext cx="4020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cs typeface="Times New Roman" panose="02020603050405020304" pitchFamily="18" charset="0"/>
              </a:rPr>
              <a:t>Készítette: Dóra Ádám</a:t>
            </a:r>
          </a:p>
          <a:p>
            <a:r>
              <a:rPr lang="hu-HU" sz="2400" dirty="0" err="1" smtClean="0">
                <a:cs typeface="Times New Roman" panose="02020603050405020304" pitchFamily="18" charset="0"/>
              </a:rPr>
              <a:t>Neptun-kód</a:t>
            </a:r>
            <a:r>
              <a:rPr lang="hu-HU" sz="2400" dirty="0" smtClean="0">
                <a:cs typeface="Times New Roman" panose="02020603050405020304" pitchFamily="18" charset="0"/>
              </a:rPr>
              <a:t>: KDN5IK</a:t>
            </a:r>
          </a:p>
          <a:p>
            <a:r>
              <a:rPr lang="hu-HU" sz="2400" dirty="0" smtClean="0">
                <a:cs typeface="Times New Roman" panose="02020603050405020304" pitchFamily="18" charset="0"/>
              </a:rPr>
              <a:t>Beadás dátuma: 2014. 11. 18.</a:t>
            </a:r>
            <a:endParaRPr lang="hu-HU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0362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Tartalomjegyzék</a:t>
            </a: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kolloid fogalmának tisztázása; a tudományág kiindulópontjai</a:t>
            </a:r>
          </a:p>
          <a:p>
            <a:r>
              <a:rPr lang="hu-HU" dirty="0" smtClean="0"/>
              <a:t>A kezdeti felfedezések és szárnypróbálgatások – amikor még hiányos információs repertoárral bírtak a téma kapcsán</a:t>
            </a:r>
          </a:p>
          <a:p>
            <a:r>
              <a:rPr lang="hu-HU" dirty="0" smtClean="0"/>
              <a:t>Az első áttörések a XIX. század közepén – a tudománytörténet első nagyjai</a:t>
            </a:r>
          </a:p>
          <a:p>
            <a:r>
              <a:rPr lang="hu-HU" dirty="0" smtClean="0"/>
              <a:t>Gyarapodó ismeretek birtokában: felvetődő kérdések és kibontakozó viták a témában; a vita alakulása és végkifejlete egy újabb áttörésnek köszönhetően – egyre fejlődik a tudományág</a:t>
            </a:r>
          </a:p>
          <a:p>
            <a:r>
              <a:rPr lang="hu-HU" dirty="0" smtClean="0"/>
              <a:t>A kolloidkémia elkötelezett nagyjai, </a:t>
            </a:r>
            <a:r>
              <a:rPr lang="hu-HU" dirty="0"/>
              <a:t>hatása más </a:t>
            </a:r>
            <a:r>
              <a:rPr lang="hu-HU" dirty="0" smtClean="0"/>
              <a:t>tudományágakra</a:t>
            </a:r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10663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5915" y="266647"/>
            <a:ext cx="6417880" cy="1325563"/>
          </a:xfrm>
        </p:spPr>
        <p:txBody>
          <a:bodyPr/>
          <a:lstStyle/>
          <a:p>
            <a:r>
              <a:rPr lang="hu-H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is nevezünk kolloidnak?</a:t>
            </a: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38237"/>
          </a:xfrm>
        </p:spPr>
        <p:txBody>
          <a:bodyPr>
            <a:normAutofit lnSpcReduction="10000"/>
          </a:bodyPr>
          <a:lstStyle/>
          <a:p>
            <a:r>
              <a:rPr lang="hu-HU" sz="2400" dirty="0" smtClean="0"/>
              <a:t>A fogalom minél egzaktabb és körültekintőbb tisztázása eleve fontos kiindulási pont a tudománytörténeti vonatkozások mibenlétét illetően</a:t>
            </a:r>
          </a:p>
          <a:p>
            <a:r>
              <a:rPr lang="hu-HU" sz="2400" dirty="0" smtClean="0"/>
              <a:t>A tudományos köztudatban jobban elterjedt „dogma”: kolloid minden olyan diszperz heterogén rendszer, amelynek egy vagy több dimenziója az 1-500 nm-es mérettartományba esik (protein-oldatok, egyéb </a:t>
            </a:r>
            <a:r>
              <a:rPr lang="hu-HU" sz="2400" dirty="0" err="1" smtClean="0"/>
              <a:t>makromolekuláris</a:t>
            </a:r>
            <a:r>
              <a:rPr lang="hu-HU" sz="2400" dirty="0" smtClean="0"/>
              <a:t> rendszerek)</a:t>
            </a:r>
          </a:p>
          <a:p>
            <a:r>
              <a:rPr lang="hu-HU" sz="2400" dirty="0" smtClean="0"/>
              <a:t>Fentiek mellett szélesebb látókörű aspektus szerint: Wolfgang Ostwald: elvileg minden anyag kolloid állapotba vihető – tehát ezen tulajdonság a diszperz rendszereknél nemcsak bizonyos </a:t>
            </a:r>
            <a:r>
              <a:rPr lang="hu-HU" sz="2400" dirty="0"/>
              <a:t>anyagok sajátsága; A </a:t>
            </a:r>
            <a:r>
              <a:rPr lang="hu-HU" sz="2400" dirty="0" smtClean="0"/>
              <a:t>kolloid rendszer így a szuszpenzió és a valódi oldat közötti köztes állapot</a:t>
            </a:r>
          </a:p>
          <a:p>
            <a:r>
              <a:rPr lang="hu-HU" sz="2400" dirty="0" smtClean="0"/>
              <a:t>ezek alapján - visszatekintve tehát - a 18. sz. végén az alkimisták által előállított szervetlen kolloidokkal – ugyan még gyerekcipőben járt – de már megtette első lépéseit a </a:t>
            </a:r>
            <a:r>
              <a:rPr lang="hu-HU" sz="2400" dirty="0" err="1" smtClean="0"/>
              <a:t>kolloidika</a:t>
            </a:r>
            <a:r>
              <a:rPr lang="hu-HU" sz="2400" dirty="0" smtClean="0"/>
              <a:t> (kolloid arany; 1798 – </a:t>
            </a:r>
            <a:r>
              <a:rPr lang="hu-HU" sz="2400" dirty="0" err="1" smtClean="0"/>
              <a:t>Berthollet</a:t>
            </a:r>
            <a:r>
              <a:rPr lang="hu-HU" sz="2400" dirty="0" smtClean="0"/>
              <a:t>: H</a:t>
            </a:r>
            <a:r>
              <a:rPr lang="hu-HU" sz="2400" baseline="-25000" dirty="0" smtClean="0"/>
              <a:t>2</a:t>
            </a:r>
            <a:r>
              <a:rPr lang="hu-HU" sz="2400" dirty="0" smtClean="0"/>
              <a:t>S-ből kiváló tejszerű kénről tett említést; „klasszikus” </a:t>
            </a:r>
            <a:r>
              <a:rPr lang="hu-HU" sz="2400" dirty="0" err="1" smtClean="0"/>
              <a:t>kolloidika</a:t>
            </a:r>
            <a:r>
              <a:rPr lang="hu-HU" sz="2400" dirty="0" smtClean="0"/>
              <a:t> csak később bontakozott </a:t>
            </a:r>
            <a:r>
              <a:rPr lang="hu-HU" sz="2400" dirty="0" smtClean="0"/>
              <a:t>ki)</a:t>
            </a:r>
            <a:endParaRPr lang="hu-HU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846" y="0"/>
            <a:ext cx="1555530" cy="185885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376" y="1"/>
            <a:ext cx="1825624" cy="1860330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5721663" y="1329740"/>
            <a:ext cx="32010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i="1" u="sng" dirty="0"/>
              <a:t>Claude Louis </a:t>
            </a:r>
            <a:r>
              <a:rPr lang="hu-HU" sz="2400" b="1" i="1" u="sng" dirty="0" err="1" smtClean="0"/>
              <a:t>Berthollet</a:t>
            </a:r>
            <a:r>
              <a:rPr lang="hu-HU" sz="2400" b="1" i="1" u="sng" dirty="0" smtClean="0"/>
              <a:t>:</a:t>
            </a:r>
            <a:endParaRPr lang="hu-HU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32719196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57148" y="236836"/>
            <a:ext cx="5420710" cy="864585"/>
          </a:xfrm>
        </p:spPr>
        <p:txBody>
          <a:bodyPr/>
          <a:lstStyle/>
          <a:p>
            <a:pPr algn="ctr"/>
            <a:r>
              <a:rPr lang="hu-H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kezdetektől</a:t>
            </a: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50150"/>
            <a:ext cx="10515600" cy="2144844"/>
          </a:xfrm>
        </p:spPr>
        <p:txBody>
          <a:bodyPr/>
          <a:lstStyle/>
          <a:p>
            <a:r>
              <a:rPr lang="hu-HU" sz="2600" dirty="0" err="1" smtClean="0"/>
              <a:t>Priestley</a:t>
            </a:r>
            <a:r>
              <a:rPr lang="hu-HU" sz="2600" dirty="0" smtClean="0"/>
              <a:t> </a:t>
            </a:r>
            <a:r>
              <a:rPr lang="hu-HU" sz="2600" dirty="0" smtClean="0"/>
              <a:t>– 1803: elektrolíziskor redukció során keletkező fémszolok – erről Berzelius írt részletesebben 1808-ban</a:t>
            </a:r>
          </a:p>
          <a:p>
            <a:r>
              <a:rPr lang="hu-HU" sz="2600" dirty="0" smtClean="0"/>
              <a:t>Egy évvel később – </a:t>
            </a:r>
            <a:r>
              <a:rPr lang="hu-HU" sz="2600" dirty="0" err="1" smtClean="0"/>
              <a:t>Humphry</a:t>
            </a:r>
            <a:r>
              <a:rPr lang="hu-HU" sz="2600" dirty="0" smtClean="0"/>
              <a:t> Davy az első diszperziós módszert ismertette a bórsav káliumos redukciójával kapcsolatosan</a:t>
            </a:r>
          </a:p>
          <a:p>
            <a:r>
              <a:rPr lang="hu-HU" sz="2600" dirty="0" err="1" smtClean="0"/>
              <a:t>Chevreul</a:t>
            </a:r>
            <a:r>
              <a:rPr lang="hu-HU" sz="2600" dirty="0" smtClean="0"/>
              <a:t> – szappanoldat vizsgálata – a szappan kolloidot képez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34" y="3247697"/>
            <a:ext cx="2218647" cy="32004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0" y="6396335"/>
            <a:ext cx="387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u="sng" dirty="0" smtClean="0"/>
              <a:t>Joseph </a:t>
            </a:r>
            <a:r>
              <a:rPr lang="hu-HU" sz="2400" b="1" i="1" u="sng" dirty="0" err="1" smtClean="0"/>
              <a:t>Priestley</a:t>
            </a:r>
            <a:r>
              <a:rPr lang="hu-HU" sz="2400" b="1" i="1" u="sng" dirty="0" smtClean="0"/>
              <a:t> </a:t>
            </a:r>
            <a:r>
              <a:rPr lang="hu-HU" sz="2400" b="1" i="1" u="sng" dirty="0" smtClean="0"/>
              <a:t>(1733-1803)</a:t>
            </a:r>
            <a:endParaRPr lang="hu-HU" sz="2400" b="1" i="1" u="sng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80" y="3271346"/>
            <a:ext cx="2461846" cy="32004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878317" y="6396335"/>
            <a:ext cx="4256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u="sng" dirty="0" smtClean="0"/>
              <a:t>Sir </a:t>
            </a:r>
            <a:r>
              <a:rPr lang="hu-HU" sz="2400" b="1" i="1" u="sng" dirty="0" err="1" smtClean="0"/>
              <a:t>Humphry</a:t>
            </a:r>
            <a:r>
              <a:rPr lang="hu-HU" sz="2400" b="1" i="1" u="sng" dirty="0" smtClean="0"/>
              <a:t> Davy (1778-1829)</a:t>
            </a:r>
            <a:endParaRPr lang="hu-HU" sz="2400" b="1" i="1" u="sng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986" y="3220047"/>
            <a:ext cx="2491828" cy="3228050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7914289" y="6396335"/>
            <a:ext cx="4650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u="sng" dirty="0" err="1" smtClean="0"/>
              <a:t>M.-Eugène</a:t>
            </a:r>
            <a:r>
              <a:rPr lang="hu-HU" sz="2400" b="1" i="1" u="sng" dirty="0" smtClean="0"/>
              <a:t> </a:t>
            </a:r>
            <a:r>
              <a:rPr lang="hu-HU" sz="2400" b="1" i="1" u="sng" dirty="0" err="1" smtClean="0"/>
              <a:t>Chevreul</a:t>
            </a:r>
            <a:r>
              <a:rPr lang="hu-HU" sz="2400" b="1" i="1" u="sng" dirty="0" smtClean="0"/>
              <a:t> (1786-1889) 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645" y="0"/>
            <a:ext cx="4036355" cy="680086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160" y="-4550"/>
            <a:ext cx="1623848" cy="121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246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9281" y="0"/>
            <a:ext cx="8594834" cy="896116"/>
          </a:xfrm>
        </p:spPr>
        <p:txBody>
          <a:bodyPr/>
          <a:lstStyle/>
          <a:p>
            <a:pPr algn="ctr"/>
            <a:r>
              <a:rPr lang="hu-H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Jelentős előrelépés a század közepétől</a:t>
            </a:r>
            <a:endParaRPr lang="hu-H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51794" y="896116"/>
            <a:ext cx="8103476" cy="1973208"/>
          </a:xfrm>
        </p:spPr>
        <p:txBody>
          <a:bodyPr>
            <a:noAutofit/>
          </a:bodyPr>
          <a:lstStyle/>
          <a:p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Thomas Graham – a névadó;  (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kolla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, 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gör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. = enyv és 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eidosz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, 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gör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. = forma)</a:t>
            </a:r>
          </a:p>
          <a:p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1854 – ozmózist vizsgálta - bizonyos anyagok nem képesek átjutni biológiai (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szemipermeábilis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) hártyákon; míg mások igen</a:t>
            </a:r>
          </a:p>
          <a:p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Előbbieket kolloidoknak, utóbbiakat „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krisztalloidoknak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” nevezte el</a:t>
            </a:r>
            <a:endParaRPr lang="hu-HU" sz="2400" dirty="0">
              <a:solidFill>
                <a:srgbClr val="002060"/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863" y="0"/>
            <a:ext cx="3267137" cy="500654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9012959" y="5094577"/>
            <a:ext cx="33366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u="sng" dirty="0"/>
              <a:t>Thomas Graham; a kolloidkémia </a:t>
            </a:r>
            <a:r>
              <a:rPr lang="hu-HU" sz="2400" b="1" i="1" u="sng" dirty="0" smtClean="0"/>
              <a:t>megalapítója (1805-1869)</a:t>
            </a:r>
            <a:endParaRPr lang="hu-HU" sz="2400" b="1" i="1" u="sng" dirty="0"/>
          </a:p>
          <a:p>
            <a:pPr algn="ctr"/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4467065" y="3107158"/>
            <a:ext cx="45458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Következtetés: fenti tulajdonság alapján a külön kémiai habitusú rendszerek szeparálhatóak egymástól! – ezt Augustin P. </a:t>
            </a:r>
            <a:r>
              <a:rPr lang="hu-HU" sz="2400" dirty="0" err="1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Dubrunfault</a:t>
            </a: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 is leírta már Graham előtt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rgbClr val="002060"/>
                </a:solidFill>
                <a:latin typeface="Estrangelo Edessa" panose="03080600000000000000" pitchFamily="66" charset="0"/>
                <a:cs typeface="Estrangelo Edessa" panose="03080600000000000000" pitchFamily="66" charset="0"/>
              </a:rPr>
              <a:t>Grahamtől számos kifejezés eredeztethető: szol, gél, hidrogén, koaguláció, stb.</a:t>
            </a:r>
          </a:p>
          <a:p>
            <a:endParaRPr lang="hu-HU" sz="2400" dirty="0">
              <a:solidFill>
                <a:srgbClr val="002060"/>
              </a:solidFill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708" y="3120304"/>
            <a:ext cx="2479935" cy="3310841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39282" y="6403059"/>
            <a:ext cx="5436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u="sng" dirty="0" smtClean="0"/>
              <a:t>A fordított </a:t>
            </a:r>
            <a:r>
              <a:rPr lang="hu-HU" sz="2400" b="1" i="1" u="sng" dirty="0" smtClean="0"/>
              <a:t>ozmózis jelensége vázlatosan</a:t>
            </a:r>
            <a:endParaRPr lang="hu-HU" sz="2400" b="1" i="1" u="sng" dirty="0"/>
          </a:p>
        </p:txBody>
      </p:sp>
      <p:sp>
        <p:nvSpPr>
          <p:cNvPr id="9" name="Szövegdoboz 8"/>
          <p:cNvSpPr txBox="1"/>
          <p:nvPr/>
        </p:nvSpPr>
        <p:spPr>
          <a:xfrm>
            <a:off x="0" y="3436883"/>
            <a:ext cx="16396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err="1" smtClean="0"/>
              <a:t>Szolubilis</a:t>
            </a:r>
            <a:r>
              <a:rPr lang="hu-HU" sz="2400" i="1" dirty="0" smtClean="0"/>
              <a:t> makro-</a:t>
            </a:r>
          </a:p>
          <a:p>
            <a:r>
              <a:rPr lang="hu-HU" sz="2400" i="1" dirty="0" smtClean="0"/>
              <a:t>molekulák (kolloidok)</a:t>
            </a:r>
            <a:endParaRPr lang="hu-HU" sz="2400" i="1" dirty="0"/>
          </a:p>
        </p:txBody>
      </p:sp>
      <p:cxnSp>
        <p:nvCxnSpPr>
          <p:cNvPr id="13" name="Egyenes összekötő nyíllal 12"/>
          <p:cNvCxnSpPr/>
          <p:nvPr/>
        </p:nvCxnSpPr>
        <p:spPr>
          <a:xfrm>
            <a:off x="1418897" y="4335517"/>
            <a:ext cx="1056289" cy="299545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/>
          <p:cNvCxnSpPr/>
          <p:nvPr/>
        </p:nvCxnSpPr>
        <p:spPr>
          <a:xfrm>
            <a:off x="1324853" y="4870814"/>
            <a:ext cx="1171267" cy="36892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751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6765" y="343721"/>
            <a:ext cx="11795235" cy="1921257"/>
          </a:xfrm>
        </p:spPr>
        <p:txBody>
          <a:bodyPr>
            <a:normAutofit lnSpcReduction="10000"/>
          </a:bodyPr>
          <a:lstStyle/>
          <a:p>
            <a:r>
              <a:rPr lang="hu-HU" sz="2500" b="1" dirty="0" smtClean="0"/>
              <a:t>A század 2. felében a kísérleti tapasztalatok további gyarapodása /elsősorban az ozmózis, a diffúzió és a felületi feszültség további vizsgálatával/</a:t>
            </a:r>
          </a:p>
          <a:p>
            <a:r>
              <a:rPr lang="hu-HU" sz="2500" b="1" dirty="0" smtClean="0"/>
              <a:t>1867: John </a:t>
            </a:r>
            <a:r>
              <a:rPr lang="hu-HU" sz="2500" b="1" dirty="0" err="1" smtClean="0"/>
              <a:t>Tyndall</a:t>
            </a:r>
            <a:r>
              <a:rPr lang="hu-HU" sz="2500" b="1" dirty="0" smtClean="0"/>
              <a:t> (1820-1893): a kolloid oldatok oldalról megvilágítva opalizálást mutatnak – a háttérben sajátságos fényszóródás áll </a:t>
            </a:r>
            <a:r>
              <a:rPr lang="hu-HU" sz="2500" b="1" dirty="0" smtClean="0">
                <a:sym typeface="Wingdings" panose="05000000000000000000" pitchFamily="2" charset="2"/>
              </a:rPr>
              <a:t> </a:t>
            </a:r>
            <a:r>
              <a:rPr lang="hu-HU" sz="2500" b="1" dirty="0" err="1" smtClean="0">
                <a:sym typeface="Wingdings" panose="05000000000000000000" pitchFamily="2" charset="2"/>
              </a:rPr>
              <a:t>Tyndall-jelenség</a:t>
            </a:r>
            <a:r>
              <a:rPr lang="hu-HU" sz="2500" b="1" dirty="0">
                <a:sym typeface="Wingdings" panose="05000000000000000000" pitchFamily="2" charset="2"/>
              </a:rPr>
              <a:t> </a:t>
            </a:r>
            <a:r>
              <a:rPr lang="hu-HU" sz="2500" b="1" dirty="0" smtClean="0">
                <a:sym typeface="Wingdings" panose="05000000000000000000" pitchFamily="2" charset="2"/>
              </a:rPr>
              <a:t>: </a:t>
            </a:r>
            <a:r>
              <a:rPr lang="hu-HU" sz="2500" b="1" u="sng" dirty="0" smtClean="0">
                <a:sym typeface="Wingdings" panose="05000000000000000000" pitchFamily="2" charset="2"/>
                <a:hlinkClick r:id="rId2"/>
              </a:rPr>
              <a:t>bővebben itt</a:t>
            </a:r>
            <a:endParaRPr lang="hu-HU" sz="2500" b="1" u="sng" dirty="0" smtClean="0">
              <a:sym typeface="Wingdings" panose="05000000000000000000" pitchFamily="2" charset="2"/>
            </a:endParaRPr>
          </a:p>
          <a:p>
            <a:r>
              <a:rPr lang="hu-HU" sz="2400" b="1" dirty="0" smtClean="0">
                <a:sym typeface="Wingdings" panose="05000000000000000000" pitchFamily="2" charset="2"/>
              </a:rPr>
              <a:t>(1854  </a:t>
            </a:r>
            <a:r>
              <a:rPr lang="hu-HU" sz="2400" b="1" dirty="0" err="1" smtClean="0">
                <a:sym typeface="Wingdings" panose="05000000000000000000" pitchFamily="2" charset="2"/>
              </a:rPr>
              <a:t>üvegszáloptika</a:t>
            </a:r>
            <a:r>
              <a:rPr lang="hu-HU" sz="2400" b="1" dirty="0" smtClean="0">
                <a:sym typeface="Wingdings" panose="05000000000000000000" pitchFamily="2" charset="2"/>
              </a:rPr>
              <a:t> elve!)</a:t>
            </a:r>
            <a:endParaRPr lang="hu-HU" sz="24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977" y="2170287"/>
            <a:ext cx="3910023" cy="391002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8535384" y="6162273"/>
            <a:ext cx="35304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500" b="1" i="1" u="sng" dirty="0" smtClean="0"/>
              <a:t>John </a:t>
            </a:r>
            <a:r>
              <a:rPr lang="hu-HU" sz="2500" b="1" i="1" u="sng" dirty="0" err="1" smtClean="0"/>
              <a:t>Tyndall</a:t>
            </a:r>
            <a:endParaRPr lang="hu-HU" sz="2500" b="1" i="1" u="sng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819" y="2170287"/>
            <a:ext cx="6600565" cy="446904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0" y="2264978"/>
            <a:ext cx="21163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u="sng" dirty="0" smtClean="0"/>
              <a:t>A képen a </a:t>
            </a:r>
            <a:r>
              <a:rPr lang="hu-HU" sz="2400" i="1" u="sng" dirty="0" err="1" smtClean="0"/>
              <a:t>Tyndall-jelenség</a:t>
            </a:r>
            <a:r>
              <a:rPr lang="hu-HU" sz="2400" i="1" u="sng" dirty="0" smtClean="0"/>
              <a:t> látható, ahol a bal oldali oldat nem, a jobb oldali </a:t>
            </a:r>
            <a:r>
              <a:rPr lang="hu-HU" sz="2400" i="1" u="sng" dirty="0" err="1" smtClean="0"/>
              <a:t>kolloidális</a:t>
            </a:r>
            <a:r>
              <a:rPr lang="hu-HU" sz="2400" i="1" u="sng" dirty="0" smtClean="0"/>
              <a:t> viszont már szemmel láthatóan szórja a fényt</a:t>
            </a:r>
            <a:endParaRPr lang="hu-HU" sz="2400" i="1" u="sng" dirty="0"/>
          </a:p>
        </p:txBody>
      </p:sp>
    </p:spTree>
    <p:extLst>
      <p:ext uri="{BB962C8B-B14F-4D97-AF65-F5344CB8AC3E}">
        <p14:creationId xmlns:p14="http://schemas.microsoft.com/office/powerpoint/2010/main" val="12509834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9992"/>
          </a:xfrm>
        </p:spPr>
        <p:txBody>
          <a:bodyPr/>
          <a:lstStyle/>
          <a:p>
            <a:pPr algn="ctr"/>
            <a:r>
              <a:rPr lang="hu-H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accent1">
                      <a:lumMod val="50000"/>
                    </a:schemeClr>
                  </a:solidFill>
                </a:uFill>
              </a:rPr>
              <a:t>Kis elméleti kitekintés: miért kék az ég?</a:t>
            </a:r>
            <a:endParaRPr lang="hu-H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chemeClr val="accent1">
                    <a:lumMod val="50000"/>
                  </a:schemeClr>
                </a:solidFill>
              </a:u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199" y="1135119"/>
            <a:ext cx="10812517" cy="1182412"/>
          </a:xfrm>
        </p:spPr>
        <p:txBody>
          <a:bodyPr>
            <a:normAutofit lnSpcReduction="10000"/>
          </a:bodyPr>
          <a:lstStyle/>
          <a:p>
            <a:r>
              <a:rPr lang="hu-HU" sz="2600" dirty="0" err="1" smtClean="0"/>
              <a:t>Tyndall</a:t>
            </a:r>
            <a:r>
              <a:rPr lang="hu-HU" sz="2600" dirty="0" smtClean="0"/>
              <a:t>: az égbolt kék színét a légköri fényszóródás jelensége okozza</a:t>
            </a:r>
          </a:p>
          <a:p>
            <a:r>
              <a:rPr lang="hu-HU" sz="2600" dirty="0" smtClean="0"/>
              <a:t>A fényszóródás jelenségét azonban először Lord </a:t>
            </a:r>
            <a:r>
              <a:rPr lang="hu-HU" sz="2600" dirty="0" err="1" smtClean="0"/>
              <a:t>Rayleigh</a:t>
            </a:r>
            <a:r>
              <a:rPr lang="hu-HU" sz="2600" dirty="0" smtClean="0"/>
              <a:t> </a:t>
            </a:r>
            <a:r>
              <a:rPr lang="hu-HU" sz="2600" dirty="0"/>
              <a:t>(1842-1919) brit fizikus írta </a:t>
            </a:r>
            <a:r>
              <a:rPr lang="hu-HU" sz="2600" dirty="0" smtClean="0"/>
              <a:t>le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9" y="2267099"/>
            <a:ext cx="4872378" cy="339057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0" y="5657671"/>
            <a:ext cx="6385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i="1" u="sng" dirty="0" smtClean="0"/>
              <a:t>A fényszóródást a fény hullámhosszánál kisebb tárgyak idézik elő, intenzitása a </a:t>
            </a:r>
            <a:r>
              <a:rPr lang="hu-HU" sz="2400" i="1" u="sng" dirty="0" err="1" smtClean="0"/>
              <a:t>frekencia</a:t>
            </a:r>
            <a:r>
              <a:rPr lang="hu-HU" sz="2400" i="1" u="sng" dirty="0" smtClean="0"/>
              <a:t> 4. hatványával arányos</a:t>
            </a:r>
            <a:endParaRPr lang="hu-HU" sz="2400" i="1" u="sng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737" y="1900339"/>
            <a:ext cx="7124347" cy="380776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6763406" y="5780781"/>
            <a:ext cx="51868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i="1" u="sng" dirty="0" smtClean="0">
                <a:solidFill>
                  <a:srgbClr val="002060"/>
                </a:solidFill>
              </a:rPr>
              <a:t>Íme egy a természet megannyi csodája közül</a:t>
            </a:r>
            <a:endParaRPr lang="hu-HU" sz="2800" b="1" i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5344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38461"/>
          </a:xfrm>
        </p:spPr>
        <p:txBody>
          <a:bodyPr>
            <a:normAutofit/>
          </a:bodyPr>
          <a:lstStyle/>
          <a:p>
            <a:pPr algn="ctr"/>
            <a:r>
              <a:rPr lang="hu-H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XIX. század utolsó évtizedei: vita a </a:t>
            </a:r>
            <a:r>
              <a:rPr lang="hu-H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témában</a:t>
            </a:r>
            <a:endParaRPr lang="hu-H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27100" y="990437"/>
            <a:ext cx="5157787" cy="523053"/>
          </a:xfrm>
        </p:spPr>
        <p:txBody>
          <a:bodyPr/>
          <a:lstStyle/>
          <a:p>
            <a:pPr algn="ctr"/>
            <a:r>
              <a:rPr lang="hu-HU" u="dbl" cap="all" dirty="0" err="1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hu-HU" u="dbl" cap="all" dirty="0" err="1" smtClean="0">
                <a:solidFill>
                  <a:schemeClr val="accent2">
                    <a:lumMod val="75000"/>
                  </a:schemeClr>
                </a:solidFill>
              </a:rPr>
              <a:t>zuszpenzióelmélet</a:t>
            </a:r>
            <a:endParaRPr lang="hu-HU" u="dbl" cap="al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1513490"/>
            <a:ext cx="5157787" cy="27431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Lényege: a kolloid oldatokban szilárd részecskék találhatóak, ebből kifolyólag azt találták a leghelyesebbnek, hogy az ezeknél durvább szemcsékből álló szuszpenziókkal rokonítsák a kolloidokat</a:t>
            </a:r>
            <a:endParaRPr lang="hu-H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28543" y="990437"/>
            <a:ext cx="5183188" cy="523053"/>
          </a:xfrm>
        </p:spPr>
        <p:txBody>
          <a:bodyPr>
            <a:normAutofit/>
          </a:bodyPr>
          <a:lstStyle/>
          <a:p>
            <a:pPr algn="ctr"/>
            <a:r>
              <a:rPr lang="hu-HU" u="dbl" cap="all" dirty="0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hu-HU" u="dbl" cap="all" dirty="0" smtClean="0">
                <a:solidFill>
                  <a:schemeClr val="accent6">
                    <a:lumMod val="50000"/>
                  </a:schemeClr>
                </a:solidFill>
              </a:rPr>
              <a:t>ldatelmélet</a:t>
            </a:r>
            <a:endParaRPr lang="hu-HU" u="dbl" cap="all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1513490"/>
            <a:ext cx="5183188" cy="2743199"/>
          </a:xfrm>
        </p:spPr>
        <p:txBody>
          <a:bodyPr/>
          <a:lstStyle/>
          <a:p>
            <a:pPr marL="0" indent="0" algn="just">
              <a:buNone/>
            </a:pPr>
            <a:r>
              <a:rPr lang="hu-HU" b="1" dirty="0" smtClean="0">
                <a:solidFill>
                  <a:schemeClr val="accent6">
                    <a:lumMod val="50000"/>
                  </a:schemeClr>
                </a:solidFill>
              </a:rPr>
              <a:t>Lényege: Az elmélet képviselői szerint a kolloid oldatok lényegében nem különböznek az úgynevezett „valódi” oldatoktól, csupán a </a:t>
            </a:r>
            <a:r>
              <a:rPr lang="hu-HU" b="1" dirty="0" err="1" smtClean="0">
                <a:solidFill>
                  <a:schemeClr val="accent6">
                    <a:lumMod val="50000"/>
                  </a:schemeClr>
                </a:solidFill>
              </a:rPr>
              <a:t>diszpergált</a:t>
            </a:r>
            <a:r>
              <a:rPr lang="hu-HU" b="1" dirty="0" smtClean="0">
                <a:solidFill>
                  <a:schemeClr val="accent6">
                    <a:lumMod val="50000"/>
                  </a:schemeClr>
                </a:solidFill>
              </a:rPr>
              <a:t> részecskéik nagyobbak</a:t>
            </a:r>
            <a:endParaRPr lang="hu-H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024665" y="3841190"/>
            <a:ext cx="864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i="1" dirty="0" smtClean="0"/>
              <a:t>A </a:t>
            </a:r>
            <a:r>
              <a:rPr lang="hu-HU" sz="2400" i="1" dirty="0" err="1" smtClean="0"/>
              <a:t>Tyndall-jelenség</a:t>
            </a:r>
            <a:r>
              <a:rPr lang="hu-HU" sz="2400" i="1" dirty="0" smtClean="0"/>
              <a:t> erőteljesebben nyilvánul meg a kolloidoknál mint a szuszpenzióknál, de ez a tény sem döntötte még el a vitát</a:t>
            </a:r>
            <a:endParaRPr lang="hu-HU" sz="2400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5789584" y="928797"/>
            <a:ext cx="677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solidFill>
                  <a:srgbClr val="FF0000"/>
                </a:solidFill>
              </a:rPr>
              <a:t>VS</a:t>
            </a:r>
            <a:endParaRPr lang="hu-HU" sz="3600" b="1" dirty="0">
              <a:solidFill>
                <a:srgbClr val="FF0000"/>
              </a:solidFill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38" y="4666593"/>
            <a:ext cx="3006617" cy="1993518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74" y="4652596"/>
            <a:ext cx="2680136" cy="200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683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49361"/>
            <a:ext cx="7233745" cy="817288"/>
          </a:xfrm>
        </p:spPr>
        <p:txBody>
          <a:bodyPr/>
          <a:lstStyle/>
          <a:p>
            <a:pPr algn="ctr"/>
            <a:r>
              <a:rPr lang="hu-H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vita folytatása...</a:t>
            </a:r>
            <a:endParaRPr lang="hu-H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418897"/>
            <a:ext cx="6981497" cy="4758066"/>
          </a:xfrm>
        </p:spPr>
        <p:txBody>
          <a:bodyPr>
            <a:normAutofit lnSpcReduction="10000"/>
          </a:bodyPr>
          <a:lstStyle/>
          <a:p>
            <a:r>
              <a:rPr lang="hu-HU" sz="2500" dirty="0" smtClean="0"/>
              <a:t>Fizikai kémia: </a:t>
            </a:r>
            <a:r>
              <a:rPr lang="hu-HU" sz="2500" dirty="0" err="1" smtClean="0"/>
              <a:t>Gibbs-féle</a:t>
            </a:r>
            <a:r>
              <a:rPr lang="hu-HU" sz="2500" dirty="0" smtClean="0"/>
              <a:t> fázisszabály: a kémiai rendszereket homogén és heterogén csoportokra osztotta szét (két szélsőség)</a:t>
            </a:r>
          </a:p>
          <a:p>
            <a:r>
              <a:rPr lang="hu-HU" sz="2500" dirty="0" smtClean="0"/>
              <a:t>A kolloidokra a kettő közötti állapot a jellemző (tehát teljes mértékben egyik félnek sem volt igaza) – ennek bizonyítása még váratott magára</a:t>
            </a:r>
          </a:p>
          <a:p>
            <a:r>
              <a:rPr lang="hu-HU" sz="2500" dirty="0" smtClean="0"/>
              <a:t>Az igazi áttörést az oldatelmélet egyik oszlopos képviselője, egy </a:t>
            </a:r>
            <a:r>
              <a:rPr lang="hu-HU" sz="2500" dirty="0" smtClean="0"/>
              <a:t>magyar származású osztrák </a:t>
            </a:r>
            <a:r>
              <a:rPr lang="hu-HU" sz="2500" dirty="0" smtClean="0"/>
              <a:t>kémikus, Richard Zsigmondy hozta meg Friedrich Wilhelm </a:t>
            </a:r>
            <a:r>
              <a:rPr lang="hu-HU" sz="2500" dirty="0" err="1" smtClean="0"/>
              <a:t>Siedentopf</a:t>
            </a:r>
            <a:r>
              <a:rPr lang="hu-HU" sz="2500" dirty="0" smtClean="0"/>
              <a:t> fizikussal karöltve, aki a jénai Zeiss optikai eszközöket készítő gyárban dolgozott; a </a:t>
            </a:r>
            <a:r>
              <a:rPr lang="hu-HU" sz="2500" dirty="0" err="1" smtClean="0"/>
              <a:t>Tyndall-jelenségre</a:t>
            </a:r>
            <a:r>
              <a:rPr lang="hu-HU" sz="2500" dirty="0" smtClean="0"/>
              <a:t> támaszkodva kifejlesztették az ultramikroszkópot!!</a:t>
            </a:r>
          </a:p>
          <a:p>
            <a:r>
              <a:rPr lang="hu-HU" sz="2500" dirty="0" smtClean="0"/>
              <a:t>Ezzel a kolloidkémia új fejezete vette kezdetét!</a:t>
            </a:r>
            <a:endParaRPr lang="hu-HU" sz="25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507" y="116952"/>
            <a:ext cx="2504727" cy="394494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33" y="4061897"/>
            <a:ext cx="3759473" cy="2305461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8979455" y="6365447"/>
            <a:ext cx="321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u="sng" dirty="0" smtClean="0"/>
              <a:t>Az u</a:t>
            </a:r>
            <a:r>
              <a:rPr lang="hu-HU" sz="2400" b="1" i="1" u="sng" dirty="0" smtClean="0"/>
              <a:t>ltramikroszkóp elve</a:t>
            </a:r>
            <a:endParaRPr lang="hu-HU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11229507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22388"/>
            <a:ext cx="6981497" cy="785757"/>
          </a:xfrm>
        </p:spPr>
        <p:txBody>
          <a:bodyPr/>
          <a:lstStyle/>
          <a:p>
            <a:pPr algn="ctr"/>
            <a:r>
              <a:rPr lang="hu-H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majd elülése</a:t>
            </a:r>
            <a:endParaRPr lang="hu-H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3788" y="1292773"/>
            <a:ext cx="6745014" cy="5026080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Richard Zsigmondy és F. Wilhelm </a:t>
            </a:r>
            <a:r>
              <a:rPr lang="hu-HU" dirty="0" err="1" smtClean="0"/>
              <a:t>Siedentopf</a:t>
            </a:r>
            <a:r>
              <a:rPr lang="hu-HU" dirty="0" smtClean="0"/>
              <a:t> </a:t>
            </a:r>
            <a:r>
              <a:rPr lang="hu-HU" dirty="0" smtClean="0"/>
              <a:t>adu ásza </a:t>
            </a:r>
            <a:r>
              <a:rPr lang="hu-HU" dirty="0" smtClean="0"/>
              <a:t>tehát az ultramikroszkóp</a:t>
            </a:r>
          </a:p>
          <a:p>
            <a:r>
              <a:rPr lang="hu-HU" dirty="0" smtClean="0"/>
              <a:t>Lehetőség a kolloid mérettartomány behatóbb tanulmányozására</a:t>
            </a:r>
          </a:p>
          <a:p>
            <a:r>
              <a:rPr lang="hu-HU" dirty="0" smtClean="0"/>
              <a:t>R. Zsigmondy: egyszersmind a kolloidok minden kétséget kizáróan heterogén rendszerek – méretük alapján valóban átmenetet képeznek a „valódi” oldatok és a szuszpenziók között</a:t>
            </a:r>
          </a:p>
          <a:p>
            <a:r>
              <a:rPr lang="hu-HU" dirty="0" smtClean="0"/>
              <a:t>A találmány tökéletesítése: </a:t>
            </a:r>
            <a:r>
              <a:rPr lang="hu-HU" dirty="0" err="1" smtClean="0"/>
              <a:t>résultramikroszkóp</a:t>
            </a:r>
            <a:r>
              <a:rPr lang="hu-HU" dirty="0" smtClean="0"/>
              <a:t> – részecskék számlálása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044" y="0"/>
            <a:ext cx="3355756" cy="503363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02" y="5044389"/>
            <a:ext cx="2227120" cy="166819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9675922" y="5265683"/>
            <a:ext cx="2400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u="sng" dirty="0" smtClean="0"/>
              <a:t>Wilhelm </a:t>
            </a:r>
            <a:r>
              <a:rPr lang="hu-HU" sz="2400" b="1" i="1" u="sng" dirty="0" err="1" smtClean="0"/>
              <a:t>Siedentopf</a:t>
            </a:r>
            <a:r>
              <a:rPr lang="hu-HU" sz="2400" b="1" i="1" u="sng" dirty="0" smtClean="0"/>
              <a:t> és a Zeiss-embléma</a:t>
            </a:r>
            <a:endParaRPr lang="hu-HU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8675822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Richard Zsigmondy munkásságának további  tudománytörténeti eredményei, és a későbbi forradalmasítások</a:t>
            </a:r>
            <a:endParaRPr lang="hu-H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591660"/>
            <a:ext cx="7233708" cy="5118233"/>
          </a:xfrm>
        </p:spPr>
        <p:txBody>
          <a:bodyPr>
            <a:normAutofit fontScale="92500" lnSpcReduction="20000"/>
          </a:bodyPr>
          <a:lstStyle/>
          <a:p>
            <a:r>
              <a:rPr lang="hu-HU" sz="2400" dirty="0" smtClean="0"/>
              <a:t>Diszperz rendszerek állandóságával foglalkozott</a:t>
            </a:r>
          </a:p>
          <a:p>
            <a:r>
              <a:rPr lang="hu-HU" sz="2400" dirty="0" smtClean="0"/>
              <a:t>Védőkolloidok alkalmazásának kérdése (élelmiszeripar – készételek – jobb hidratáltság, állag stb.) – a témával kapcsolatban bővebben az alábbi linken: </a:t>
            </a:r>
            <a:r>
              <a:rPr lang="hu-HU" sz="2400" dirty="0" smtClean="0">
                <a:hlinkClick r:id="rId2"/>
              </a:rPr>
              <a:t>http://slideplayer.hu/slide/2099209/</a:t>
            </a:r>
            <a:endParaRPr lang="hu-HU" sz="2400" dirty="0" smtClean="0"/>
          </a:p>
          <a:p>
            <a:r>
              <a:rPr lang="hu-HU" sz="2400" dirty="0" smtClean="0"/>
              <a:t>1918: membrán- , 1929: ultraszűrő: kolloid- és biokémiai kutatások!</a:t>
            </a:r>
            <a:r>
              <a:rPr lang="hu-HU" sz="2400" dirty="0"/>
              <a:t> </a:t>
            </a:r>
            <a:r>
              <a:rPr lang="hu-HU" sz="2400" dirty="0" err="1" smtClean="0"/>
              <a:t>Szupramolekuláris</a:t>
            </a:r>
            <a:r>
              <a:rPr lang="hu-HU" sz="2400" dirty="0" smtClean="0"/>
              <a:t> rendszerek (</a:t>
            </a:r>
            <a:r>
              <a:rPr lang="hu-HU" sz="2400" dirty="0" err="1" smtClean="0"/>
              <a:t>sejtszervecskék</a:t>
            </a:r>
            <a:r>
              <a:rPr lang="hu-HU" sz="2400" dirty="0" smtClean="0"/>
              <a:t>) vagy akár baktériumok szűrése</a:t>
            </a:r>
            <a:r>
              <a:rPr lang="hu-HU" sz="2400" dirty="0" smtClean="0"/>
              <a:t>!</a:t>
            </a:r>
          </a:p>
          <a:p>
            <a:r>
              <a:rPr lang="hu-HU" sz="2400" dirty="0" err="1" smtClean="0"/>
              <a:t>Staudinger</a:t>
            </a:r>
            <a:r>
              <a:rPr lang="hu-HU" sz="2400" dirty="0" smtClean="0"/>
              <a:t>: 1920: makromolekulák létezése (gumi, keményítő, cellulóz, fehérjék </a:t>
            </a:r>
            <a:r>
              <a:rPr lang="hu-HU" sz="2400" dirty="0" err="1" smtClean="0"/>
              <a:t>stb</a:t>
            </a:r>
            <a:r>
              <a:rPr lang="hu-HU" sz="2400" dirty="0" smtClean="0"/>
              <a:t>).</a:t>
            </a:r>
            <a:endParaRPr lang="hu-HU" sz="2400" dirty="0" smtClean="0"/>
          </a:p>
          <a:p>
            <a:r>
              <a:rPr lang="hu-HU" sz="2400" dirty="0" smtClean="0"/>
              <a:t>Wolfgang </a:t>
            </a:r>
            <a:r>
              <a:rPr lang="hu-HU" sz="2400" dirty="0" smtClean="0"/>
              <a:t>Ostwald: 1923: </a:t>
            </a:r>
            <a:r>
              <a:rPr lang="hu-HU" sz="2400" dirty="0" err="1" smtClean="0"/>
              <a:t>eukolloidok</a:t>
            </a:r>
            <a:endParaRPr lang="hu-HU" sz="2400" dirty="0" smtClean="0"/>
          </a:p>
          <a:p>
            <a:r>
              <a:rPr lang="hu-HU" sz="2400" dirty="0" err="1" smtClean="0"/>
              <a:t>Svedberg</a:t>
            </a:r>
            <a:r>
              <a:rPr lang="hu-HU" sz="2400" dirty="0" smtClean="0"/>
              <a:t>: 1920-as évek: ultracentrifuga (alkalmazásával makromolekulák is elválaszthatók!)</a:t>
            </a:r>
            <a:endParaRPr lang="hu-HU" sz="2400" dirty="0" smtClean="0"/>
          </a:p>
          <a:p>
            <a:r>
              <a:rPr lang="hu-HU" sz="2400" dirty="0" smtClean="0"/>
              <a:t>Gyakorlati élet is fokozott érdeklődést mutat: kaucsuk-, szappan-, bőr-, enyv-, </a:t>
            </a:r>
            <a:r>
              <a:rPr lang="hu-HU" sz="2400" dirty="0" smtClean="0"/>
              <a:t>textilipar </a:t>
            </a:r>
            <a:r>
              <a:rPr lang="hu-HU" sz="2400" dirty="0" smtClean="0"/>
              <a:t>stb.</a:t>
            </a:r>
          </a:p>
          <a:p>
            <a:r>
              <a:rPr lang="hu-HU" sz="2400" dirty="0" smtClean="0"/>
              <a:t>XX. </a:t>
            </a:r>
            <a:r>
              <a:rPr lang="hu-HU" sz="2400" dirty="0" smtClean="0"/>
              <a:t>sz</a:t>
            </a:r>
            <a:r>
              <a:rPr lang="hu-HU" sz="2400" dirty="0" smtClean="0"/>
              <a:t>. kolloidkémia </a:t>
            </a:r>
            <a:r>
              <a:rPr lang="hu-HU" sz="2400" dirty="0" smtClean="0"/>
              <a:t>térnyerése és a </a:t>
            </a:r>
            <a:r>
              <a:rPr lang="hu-HU" sz="2400" smtClean="0"/>
              <a:t>nanotechnológia diadalútja.</a:t>
            </a:r>
            <a:endParaRPr lang="hu-HU" sz="2400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938">
            <a:off x="7113273" y="1926511"/>
            <a:ext cx="4963114" cy="371754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036675" y="5657671"/>
            <a:ext cx="5155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i="1" u="sng" dirty="0" err="1" smtClean="0"/>
              <a:t>Prokarióták</a:t>
            </a:r>
            <a:r>
              <a:rPr lang="hu-HU" sz="2400" b="1" i="1" u="sng" dirty="0" smtClean="0"/>
              <a:t> – a molekuláris- és mikrobiológia tudományának kísérleti „alanyai”</a:t>
            </a:r>
            <a:endParaRPr lang="hu-HU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30218725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prezentációhoz felhasznált források megjelölése</a:t>
            </a: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/>
              <a:t>Dr. Balázs Lóránt: A kémia története I.-II.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/>
              <a:t>Shaw, D. J.: Bevezetés a kolloid- és felületi kémiába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hlinkClick r:id="rId2"/>
              </a:rPr>
              <a:t>http://hu.wikipedia.org/wiki/Kolloid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hlinkClick r:id="rId3"/>
              </a:rPr>
              <a:t>http://www.vilaglex.hu/Lexikon/Html/RaylSzor.htm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hlinkClick r:id="rId4"/>
              </a:rPr>
              <a:t>http://slideplayer.hu/slide/2099209/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hlinkClick r:id="rId5"/>
              </a:rPr>
              <a:t>http://www.chemgeneration.com/hu/chemists/zsigmondy-rich%C3%A1rd-%281865-1929%29.html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hlinkClick r:id="rId6"/>
              </a:rPr>
              <a:t>https://www.youtube.com/watch?v=V7eqD-Jw6m4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hlinkClick r:id="rId7"/>
              </a:rPr>
              <a:t>http://www.google.hu</a:t>
            </a:r>
            <a:r>
              <a:rPr lang="hu-HU" dirty="0" smtClean="0">
                <a:hlinkClick r:id="rId7"/>
              </a:rPr>
              <a:t>/</a:t>
            </a:r>
            <a:endParaRPr lang="hu-HU" dirty="0" smtClean="0"/>
          </a:p>
          <a:p>
            <a:pPr marL="514350" indent="-514350">
              <a:buFont typeface="+mj-lt"/>
              <a:buAutoNum type="arabicPeriod"/>
            </a:pPr>
            <a:r>
              <a:rPr lang="hu-HU" dirty="0">
                <a:hlinkClick r:id="rId8"/>
              </a:rPr>
              <a:t>http://</a:t>
            </a:r>
            <a:r>
              <a:rPr lang="hu-HU" dirty="0" smtClean="0">
                <a:hlinkClick r:id="rId8"/>
              </a:rPr>
              <a:t>en.wikipedia.org/wiki/Hermann_Staudinger</a:t>
            </a:r>
            <a:r>
              <a:rPr lang="hu-HU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>
                <a:hlinkClick r:id="rId9"/>
              </a:rPr>
              <a:t>http://</a:t>
            </a:r>
            <a:r>
              <a:rPr lang="hu-HU" dirty="0" smtClean="0">
                <a:hlinkClick r:id="rId9"/>
              </a:rPr>
              <a:t>pubs.acs.org/subscribe/archive/tcaw/12/i02/pdf/203chronicles.pdf</a:t>
            </a:r>
            <a:r>
              <a:rPr lang="hu-HU" dirty="0" smtClean="0"/>
              <a:t> </a:t>
            </a:r>
            <a:endParaRPr lang="hu-HU" dirty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94478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53966" y="2144110"/>
            <a:ext cx="10515600" cy="24751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sz="8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 szépen a megtisztelő figyelmet!</a:t>
            </a:r>
            <a:endParaRPr lang="hu-HU" sz="8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74912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1013</Words>
  <Application>Microsoft Office PowerPoint</Application>
  <PresentationFormat>Szélesvásznú</PresentationFormat>
  <Paragraphs>88</Paragraphs>
  <Slides>13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Estrangelo Edessa</vt:lpstr>
      <vt:lpstr>Times New Roman</vt:lpstr>
      <vt:lpstr>Wingdings</vt:lpstr>
      <vt:lpstr>Office-téma</vt:lpstr>
      <vt:lpstr>A kolloidkémia története, térnyerése (tudományággá való kibontakozása) és főbb vonatkozásai</vt:lpstr>
      <vt:lpstr>Tartalomjegyzék</vt:lpstr>
      <vt:lpstr>Mit is nevezünk kolloidnak?</vt:lpstr>
      <vt:lpstr>A kezdetektől</vt:lpstr>
      <vt:lpstr>Jelentős előrelépés a század közepétől</vt:lpstr>
      <vt:lpstr>PowerPoint bemutató</vt:lpstr>
      <vt:lpstr>Kis elméleti kitekintés: miért kék az ég?</vt:lpstr>
      <vt:lpstr>A XIX. század utolsó évtizedei: vita a témában</vt:lpstr>
      <vt:lpstr>A vita folytatása...</vt:lpstr>
      <vt:lpstr>... majd elülése</vt:lpstr>
      <vt:lpstr>Richard Zsigmondy munkásságának további  tudománytörténeti eredményei, és a későbbi forradalmasítások</vt:lpstr>
      <vt:lpstr>A prezentációhoz felhasznált források megjelölése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kolloidika története, térnyerése (tudományággá való kibontakozása) és főbb vonatkozásai</dc:title>
  <dc:creator>DAdam</dc:creator>
  <cp:lastModifiedBy>Luca</cp:lastModifiedBy>
  <cp:revision>58</cp:revision>
  <dcterms:created xsi:type="dcterms:W3CDTF">2014-11-17T20:04:22Z</dcterms:created>
  <dcterms:modified xsi:type="dcterms:W3CDTF">2015-01-01T05:57:33Z</dcterms:modified>
</cp:coreProperties>
</file>