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360D8-2B8F-4E4E-9426-A0352B4ADBA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4DC838-285B-454D-8FBD-06706D9389D5}" type="slidenum">
              <a:rPr lang="hu-HU" smtClean="0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8298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4DC838-285B-454D-8FBD-06706D9389D5}" type="slidenum">
              <a:rPr lang="hu-HU" smtClean="0"/>
              <a:pPr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977978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2AEC2-575F-495A-8369-3264ED6F89F3}" type="datetimeFigureOut">
              <a:rPr lang="hu-HU" smtClean="0"/>
              <a:pPr/>
              <a:t>2015.01.03.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5DD3BE-B71F-4D9D-B6DF-A3905D2FA105}" type="slidenum">
              <a:rPr lang="hu-HU" smtClean="0"/>
              <a:pPr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bp7Ydv5wAPk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kfki.hu/~cheminfo/hun/tudakozo/kokel/szerelem.html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755576" y="2852936"/>
            <a:ext cx="7772400" cy="1467594"/>
          </a:xfrm>
        </p:spPr>
        <p:txBody>
          <a:bodyPr anchor="ctr" anchorCtr="1">
            <a:noAutofit/>
            <a:scene3d>
              <a:camera prst="orthographicFront"/>
              <a:lightRig rig="threePt" dir="t"/>
            </a:scene3d>
            <a:sp3d>
              <a:bevelT w="0"/>
            </a:sp3d>
          </a:bodyPr>
          <a:lstStyle/>
          <a:p>
            <a:r>
              <a:rPr lang="hu-HU" sz="5400" b="1" dirty="0" smtClean="0">
                <a:latin typeface="Comic Sans MS" pitchFamily="66" charset="0"/>
              </a:rPr>
              <a:t>Az emberi érzelmek kémiája</a:t>
            </a:r>
            <a:endParaRPr lang="hu-HU" sz="54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1000" b="-5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5400" b="1" dirty="0" smtClean="0">
                <a:latin typeface="Comic Sans MS" pitchFamily="66" charset="0"/>
              </a:rPr>
              <a:t>A Szerelem</a:t>
            </a:r>
            <a:br>
              <a:rPr lang="hu-HU" sz="5400" b="1" dirty="0" smtClean="0">
                <a:latin typeface="Comic Sans MS" pitchFamily="66" charset="0"/>
              </a:rPr>
            </a:br>
            <a:r>
              <a:rPr lang="hu-HU" sz="3600" b="1" dirty="0" smtClean="0">
                <a:latin typeface="Comic Sans MS" pitchFamily="66" charset="0"/>
              </a:rPr>
              <a:t>- amikor működik a kémia - </a:t>
            </a:r>
            <a:endParaRPr lang="hu-HU" sz="3600" b="1" dirty="0"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>
                <a:solidFill>
                  <a:srgbClr val="C00000"/>
                </a:solidFill>
                <a:latin typeface="Comic Sans MS" pitchFamily="66" charset="0"/>
              </a:rPr>
              <a:t>Mi is az a szerelem…?</a:t>
            </a:r>
            <a:endParaRPr lang="hu-HU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dirty="0" smtClean="0">
                <a:latin typeface="Comic Sans MS" pitchFamily="66" charset="0"/>
              </a:rPr>
              <a:t>Evolúciós pszichológia?</a:t>
            </a:r>
          </a:p>
          <a:p>
            <a:endParaRPr lang="hu-HU" dirty="0"/>
          </a:p>
          <a:p>
            <a:r>
              <a:rPr lang="hu-HU" sz="3600" dirty="0" smtClean="0">
                <a:latin typeface="Comic Sans MS" pitchFamily="66" charset="0"/>
              </a:rPr>
              <a:t>Mit mond a </a:t>
            </a:r>
            <a:r>
              <a:rPr lang="hu-HU" sz="3600" dirty="0" err="1" smtClean="0">
                <a:latin typeface="Comic Sans MS" pitchFamily="66" charset="0"/>
              </a:rPr>
              <a:t>neurobiológia</a:t>
            </a:r>
            <a:r>
              <a:rPr lang="hu-HU" sz="3600" dirty="0" smtClean="0">
                <a:latin typeface="Comic Sans MS" pitchFamily="66" charset="0"/>
              </a:rPr>
              <a:t>?</a:t>
            </a:r>
          </a:p>
          <a:p>
            <a:endParaRPr lang="hu-HU" dirty="0"/>
          </a:p>
          <a:p>
            <a:r>
              <a:rPr lang="hu-HU" sz="3600" dirty="0" smtClean="0">
                <a:latin typeface="Comic Sans MS" pitchFamily="66" charset="0"/>
              </a:rPr>
              <a:t>Érzelem vagy kémia?</a:t>
            </a:r>
            <a:endParaRPr lang="hu-HU" dirty="0"/>
          </a:p>
          <a:p>
            <a:endParaRPr lang="hu-HU" dirty="0" smtClean="0"/>
          </a:p>
          <a:p>
            <a:pPr>
              <a:buNone/>
            </a:pPr>
            <a:r>
              <a:rPr lang="hu-HU" dirty="0" smtClean="0"/>
              <a:t>                               </a:t>
            </a:r>
            <a:r>
              <a:rPr lang="hu-HU" sz="3600" b="1" dirty="0" smtClean="0">
                <a:solidFill>
                  <a:srgbClr val="C00000"/>
                </a:solidFill>
                <a:latin typeface="Comic Sans MS" pitchFamily="66" charset="0"/>
              </a:rPr>
              <a:t>MINDKETTŐ!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hu-HU" sz="4900" b="1" dirty="0" smtClean="0">
                <a:solidFill>
                  <a:srgbClr val="C00000"/>
                </a:solidFill>
                <a:latin typeface="Comic Sans MS" pitchFamily="66" charset="0"/>
              </a:rPr>
              <a:t>A „szerelemkoktél” receptje</a:t>
            </a:r>
            <a:br>
              <a:rPr lang="hu-HU" sz="4900" b="1" dirty="0" smtClean="0">
                <a:solidFill>
                  <a:srgbClr val="C00000"/>
                </a:solidFill>
                <a:latin typeface="Comic Sans MS" pitchFamily="66" charset="0"/>
              </a:rPr>
            </a:br>
            <a:r>
              <a:rPr lang="hu-HU" sz="3600" dirty="0" smtClean="0">
                <a:solidFill>
                  <a:srgbClr val="C00000"/>
                </a:solidFill>
                <a:latin typeface="Comic Sans MS" pitchFamily="66" charset="0"/>
              </a:rPr>
              <a:t>- a romantikus hormonok -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sz="3600" b="1" dirty="0" err="1" smtClean="0">
                <a:latin typeface="Comic Sans MS" pitchFamily="66" charset="0"/>
              </a:rPr>
              <a:t>Feniletilamin</a:t>
            </a:r>
            <a:endParaRPr lang="hu-HU" sz="3600" b="1" dirty="0" smtClean="0">
              <a:latin typeface="Comic Sans MS" pitchFamily="66" charset="0"/>
            </a:endParaRPr>
          </a:p>
          <a:p>
            <a:endParaRPr lang="hu-HU" dirty="0"/>
          </a:p>
          <a:p>
            <a:r>
              <a:rPr lang="hu-HU" sz="3600" b="1" dirty="0" smtClean="0">
                <a:latin typeface="Comic Sans MS" pitchFamily="66" charset="0"/>
              </a:rPr>
              <a:t>Dopamin</a:t>
            </a:r>
          </a:p>
          <a:p>
            <a:endParaRPr lang="hu-HU" dirty="0"/>
          </a:p>
          <a:p>
            <a:r>
              <a:rPr lang="hu-HU" sz="3600" b="1" dirty="0" err="1" smtClean="0">
                <a:latin typeface="Comic Sans MS" pitchFamily="66" charset="0"/>
              </a:rPr>
              <a:t>Oxitocin</a:t>
            </a:r>
            <a:endParaRPr lang="hu-HU" sz="3600" b="1" dirty="0" smtClean="0">
              <a:latin typeface="Comic Sans MS" pitchFamily="66" charset="0"/>
            </a:endParaRPr>
          </a:p>
          <a:p>
            <a:endParaRPr lang="hu-HU" dirty="0"/>
          </a:p>
          <a:p>
            <a:r>
              <a:rPr lang="hu-HU" sz="3600" b="1" dirty="0" smtClean="0">
                <a:latin typeface="Comic Sans MS" pitchFamily="66" charset="0"/>
              </a:rPr>
              <a:t>Endorfinok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 err="1" smtClean="0">
                <a:latin typeface="Comic Sans MS" pitchFamily="66" charset="0"/>
              </a:rPr>
              <a:t>Feniletilamin</a:t>
            </a:r>
            <a:r>
              <a:rPr lang="hu-HU" sz="4800" b="1" dirty="0" smtClean="0">
                <a:latin typeface="Comic Sans MS" pitchFamily="66" charset="0"/>
              </a:rPr>
              <a:t> (PEA)</a:t>
            </a:r>
            <a:endParaRPr lang="hu-HU" sz="4800" b="1" dirty="0"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 smtClean="0">
                <a:latin typeface="Comic Sans MS" pitchFamily="66" charset="0"/>
              </a:rPr>
              <a:t>Az amfetamin természetes formája</a:t>
            </a:r>
          </a:p>
          <a:p>
            <a:endParaRPr lang="hu-HU" dirty="0">
              <a:latin typeface="Comic Sans MS" pitchFamily="66" charset="0"/>
            </a:endParaRPr>
          </a:p>
          <a:p>
            <a:endParaRPr lang="hu-HU" dirty="0" smtClean="0">
              <a:latin typeface="Comic Sans MS" pitchFamily="66" charset="0"/>
            </a:endParaRPr>
          </a:p>
          <a:p>
            <a:pPr>
              <a:buNone/>
            </a:pPr>
            <a:r>
              <a:rPr lang="hu-HU" dirty="0" smtClean="0">
                <a:latin typeface="Comic Sans MS" pitchFamily="66" charset="0"/>
              </a:rPr>
              <a:t/>
            </a:r>
            <a:br>
              <a:rPr lang="hu-HU" dirty="0" smtClean="0">
                <a:latin typeface="Comic Sans MS" pitchFamily="66" charset="0"/>
              </a:rPr>
            </a:br>
            <a:endParaRPr lang="hu-HU" dirty="0" smtClean="0">
              <a:latin typeface="Comic Sans MS" pitchFamily="66" charset="0"/>
            </a:endParaRPr>
          </a:p>
          <a:p>
            <a:pPr>
              <a:buNone/>
            </a:pPr>
            <a:endParaRPr lang="hu-HU" dirty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A „vonzalmi szakasz” meghatározó molekulája</a:t>
            </a:r>
            <a:br>
              <a:rPr lang="hu-HU" dirty="0" smtClean="0">
                <a:latin typeface="Comic Sans MS" pitchFamily="66" charset="0"/>
              </a:rPr>
            </a:br>
            <a:endParaRPr lang="hu-HU" dirty="0" smtClean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Csokoládéban és eperben is megtalálható </a:t>
            </a:r>
            <a:r>
              <a:rPr lang="hu-HU" dirty="0" smtClean="0">
                <a:latin typeface="Comic Sans MS" pitchFamily="66" charset="0"/>
                <a:sym typeface="Wingdings" pitchFamily="2" charset="2"/>
              </a:rPr>
              <a:t> túl hamar lebomlik  nem jut az agyba</a:t>
            </a: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 descr="265px-Fenyloetyloamina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2420888"/>
            <a:ext cx="2524125" cy="1143000"/>
          </a:xfrm>
          <a:prstGeom prst="rect">
            <a:avLst/>
          </a:prstGeom>
        </p:spPr>
      </p:pic>
      <p:pic>
        <p:nvPicPr>
          <p:cNvPr id="5" name="Kép 4" descr="amfetami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4008" y="2348880"/>
            <a:ext cx="3096344" cy="1245393"/>
          </a:xfrm>
          <a:prstGeom prst="rect">
            <a:avLst/>
          </a:prstGeom>
        </p:spPr>
      </p:pic>
      <p:sp>
        <p:nvSpPr>
          <p:cNvPr id="10" name="Ellipszis 9"/>
          <p:cNvSpPr/>
          <p:nvPr/>
        </p:nvSpPr>
        <p:spPr>
          <a:xfrm>
            <a:off x="6372200" y="2636912"/>
            <a:ext cx="720080" cy="10081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Téglalap 10"/>
          <p:cNvSpPr/>
          <p:nvPr/>
        </p:nvSpPr>
        <p:spPr>
          <a:xfrm>
            <a:off x="2051720" y="3356992"/>
            <a:ext cx="129614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Comic Sans MS" pitchFamily="66" charset="0"/>
              </a:rPr>
              <a:t>PEA</a:t>
            </a:r>
            <a:endParaRPr lang="hu-HU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12" name="Téglalap 11"/>
          <p:cNvSpPr/>
          <p:nvPr/>
        </p:nvSpPr>
        <p:spPr>
          <a:xfrm>
            <a:off x="5580112" y="3356992"/>
            <a:ext cx="720080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Comic Sans MS" pitchFamily="66" charset="0"/>
              </a:rPr>
              <a:t>AMF</a:t>
            </a:r>
            <a:endParaRPr lang="hu-HU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>
                <a:latin typeface="Comic Sans MS" pitchFamily="66" charset="0"/>
              </a:rPr>
              <a:t>Dopamin</a:t>
            </a:r>
            <a:endParaRPr lang="hu-HU" sz="4800" b="1" dirty="0"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>
                <a:latin typeface="Comic Sans MS" pitchFamily="66" charset="0"/>
              </a:rPr>
              <a:t>Serkentő, energizáló hatású</a:t>
            </a:r>
          </a:p>
          <a:p>
            <a:endParaRPr lang="hu-HU" dirty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Két legfontosabb anyagcsereterméke: adrenalin, </a:t>
            </a:r>
            <a:r>
              <a:rPr lang="hu-HU" dirty="0" err="1" smtClean="0">
                <a:latin typeface="Comic Sans MS" pitchFamily="66" charset="0"/>
              </a:rPr>
              <a:t>noradrenalin</a:t>
            </a: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/>
          </a:p>
        </p:txBody>
      </p:sp>
      <p:pic>
        <p:nvPicPr>
          <p:cNvPr id="4" name="Kép 3" descr="136px-Dopamine2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221088"/>
            <a:ext cx="2315686" cy="1072707"/>
          </a:xfrm>
          <a:prstGeom prst="rect">
            <a:avLst/>
          </a:prstGeom>
        </p:spPr>
      </p:pic>
      <p:pic>
        <p:nvPicPr>
          <p:cNvPr id="5" name="Kép 4" descr="adrenali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19872" y="4149080"/>
            <a:ext cx="1800200" cy="1262391"/>
          </a:xfrm>
          <a:prstGeom prst="rect">
            <a:avLst/>
          </a:prstGeom>
        </p:spPr>
      </p:pic>
      <p:pic>
        <p:nvPicPr>
          <p:cNvPr id="6" name="Kép 5" descr="noradrenali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3933056"/>
            <a:ext cx="2130237" cy="1440160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2123728" y="5085184"/>
            <a:ext cx="648072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smtClean="0">
                <a:solidFill>
                  <a:schemeClr val="tx1"/>
                </a:solidFill>
                <a:latin typeface="Comic Sans MS" pitchFamily="66" charset="0"/>
              </a:rPr>
              <a:t>DOP</a:t>
            </a:r>
            <a:endParaRPr lang="hu-HU" sz="160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8" name="Téglalap 7"/>
          <p:cNvSpPr/>
          <p:nvPr/>
        </p:nvSpPr>
        <p:spPr>
          <a:xfrm>
            <a:off x="4499992" y="5085184"/>
            <a:ext cx="57606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Comic Sans MS" pitchFamily="66" charset="0"/>
              </a:rPr>
              <a:t>AD</a:t>
            </a:r>
            <a:endParaRPr lang="hu-HU" dirty="0"/>
          </a:p>
        </p:txBody>
      </p:sp>
      <p:sp>
        <p:nvSpPr>
          <p:cNvPr id="9" name="Téglalap 8"/>
          <p:cNvSpPr/>
          <p:nvPr/>
        </p:nvSpPr>
        <p:spPr>
          <a:xfrm>
            <a:off x="7308304" y="5085184"/>
            <a:ext cx="576064" cy="2160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Comic Sans MS" pitchFamily="66" charset="0"/>
              </a:rPr>
              <a:t>NA</a:t>
            </a:r>
            <a:endParaRPr lang="hu-HU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800" b="1" dirty="0" err="1" smtClean="0">
                <a:latin typeface="Comic Sans MS" pitchFamily="66" charset="0"/>
              </a:rPr>
              <a:t>Oxitocin</a:t>
            </a:r>
            <a:r>
              <a:rPr lang="hu-HU" sz="4800" b="1" dirty="0" smtClean="0">
                <a:latin typeface="Comic Sans MS" pitchFamily="66" charset="0"/>
              </a:rPr>
              <a:t>, a „szerelemhormon”</a:t>
            </a:r>
            <a:endParaRPr lang="hu-HU" sz="4800" b="1" dirty="0"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 smtClean="0"/>
              <a:t>A szerelmi álmokért (is) felelős</a:t>
            </a:r>
          </a:p>
          <a:p>
            <a:endParaRPr lang="hu-HU" dirty="0"/>
          </a:p>
          <a:p>
            <a:r>
              <a:rPr lang="hu-HU" dirty="0" smtClean="0"/>
              <a:t>Kémiailag kilenc aminosavból áll</a:t>
            </a:r>
            <a:br>
              <a:rPr lang="hu-HU" dirty="0" smtClean="0"/>
            </a:br>
            <a:endParaRPr lang="hu-HU" dirty="0" smtClean="0"/>
          </a:p>
          <a:p>
            <a:endParaRPr lang="hu-HU" dirty="0" smtClean="0"/>
          </a:p>
          <a:p>
            <a:pPr>
              <a:buNone/>
            </a:pPr>
            <a:endParaRPr lang="hu-HU" dirty="0"/>
          </a:p>
        </p:txBody>
      </p:sp>
      <p:pic>
        <p:nvPicPr>
          <p:cNvPr id="4" name="Kép 3" descr="1024px-Oxytocin.svg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1840" y="2852936"/>
            <a:ext cx="5472608" cy="3457791"/>
          </a:xfrm>
          <a:prstGeom prst="rect">
            <a:avLst/>
          </a:prstGeom>
        </p:spPr>
      </p:pic>
      <p:sp>
        <p:nvSpPr>
          <p:cNvPr id="5" name="Ellipszis 4"/>
          <p:cNvSpPr/>
          <p:nvPr/>
        </p:nvSpPr>
        <p:spPr>
          <a:xfrm>
            <a:off x="3707904" y="5805264"/>
            <a:ext cx="504056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/>
          <p:cNvSpPr/>
          <p:nvPr/>
        </p:nvSpPr>
        <p:spPr>
          <a:xfrm>
            <a:off x="3923928" y="4725144"/>
            <a:ext cx="648072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/>
          <p:cNvSpPr/>
          <p:nvPr/>
        </p:nvSpPr>
        <p:spPr>
          <a:xfrm>
            <a:off x="5076056" y="4509120"/>
            <a:ext cx="432048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/>
          <p:cNvSpPr/>
          <p:nvPr/>
        </p:nvSpPr>
        <p:spPr>
          <a:xfrm>
            <a:off x="5652120" y="4581128"/>
            <a:ext cx="504056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Ellipszis 8"/>
          <p:cNvSpPr/>
          <p:nvPr/>
        </p:nvSpPr>
        <p:spPr>
          <a:xfrm>
            <a:off x="6012160" y="4005064"/>
            <a:ext cx="432048" cy="36004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/>
          <p:cNvSpPr/>
          <p:nvPr/>
        </p:nvSpPr>
        <p:spPr>
          <a:xfrm>
            <a:off x="6804248" y="5733256"/>
            <a:ext cx="432048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/>
          <p:cNvSpPr/>
          <p:nvPr/>
        </p:nvSpPr>
        <p:spPr>
          <a:xfrm>
            <a:off x="8172400" y="3284984"/>
            <a:ext cx="432048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/>
          <p:cNvSpPr/>
          <p:nvPr/>
        </p:nvSpPr>
        <p:spPr>
          <a:xfrm>
            <a:off x="8172400" y="4581128"/>
            <a:ext cx="432048" cy="288032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/>
          <p:cNvSpPr/>
          <p:nvPr/>
        </p:nvSpPr>
        <p:spPr>
          <a:xfrm>
            <a:off x="7812360" y="5085184"/>
            <a:ext cx="576064" cy="4320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Téglalap 13"/>
          <p:cNvSpPr/>
          <p:nvPr/>
        </p:nvSpPr>
        <p:spPr>
          <a:xfrm>
            <a:off x="1547664" y="6021288"/>
            <a:ext cx="1224136" cy="2880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smtClean="0">
                <a:solidFill>
                  <a:schemeClr val="tx1"/>
                </a:solidFill>
                <a:latin typeface="Comic Sans MS" pitchFamily="66" charset="0"/>
              </a:rPr>
              <a:t>OXI</a:t>
            </a:r>
            <a:endParaRPr lang="hu-HU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00000">
            <a:alpha val="8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dirty="0" smtClean="0">
                <a:latin typeface="Comic Sans MS" pitchFamily="66" charset="0"/>
              </a:rPr>
              <a:t>Az endorfinok</a:t>
            </a:r>
            <a:endParaRPr lang="hu-HU" sz="4800" dirty="0"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 err="1" smtClean="0"/>
              <a:t>Endo</a:t>
            </a:r>
            <a:r>
              <a:rPr lang="hu-HU" dirty="0" smtClean="0"/>
              <a:t> + </a:t>
            </a:r>
            <a:r>
              <a:rPr lang="hu-HU" dirty="0" err="1" smtClean="0"/>
              <a:t>orphin</a:t>
            </a:r>
            <a:r>
              <a:rPr lang="hu-HU" dirty="0" smtClean="0"/>
              <a:t> = endogén morfin, azaz: testből származó morfinszerű anyag</a:t>
            </a:r>
          </a:p>
          <a:p>
            <a:r>
              <a:rPr lang="hu-HU" dirty="0" err="1" smtClean="0"/>
              <a:t>Opioid</a:t>
            </a:r>
            <a:r>
              <a:rPr lang="hu-HU" dirty="0" smtClean="0"/>
              <a:t> </a:t>
            </a:r>
            <a:r>
              <a:rPr lang="hu-HU" dirty="0" err="1" smtClean="0"/>
              <a:t>peptidek</a:t>
            </a:r>
            <a:r>
              <a:rPr lang="hu-HU" dirty="0" smtClean="0"/>
              <a:t> közé tartoznak</a:t>
            </a:r>
          </a:p>
          <a:p>
            <a:r>
              <a:rPr lang="hu-HU" dirty="0" smtClean="0"/>
              <a:t>Mikor szabadul fel még…?</a:t>
            </a:r>
            <a:endParaRPr lang="hu-HU" dirty="0"/>
          </a:p>
          <a:p>
            <a:endParaRPr lang="hu-HU" dirty="0" smtClean="0"/>
          </a:p>
          <a:p>
            <a:pPr>
              <a:buNone/>
            </a:pPr>
            <a:r>
              <a:rPr lang="hu-HU" dirty="0"/>
              <a:t> </a:t>
            </a:r>
            <a:r>
              <a:rPr lang="hu-HU" dirty="0" smtClean="0"/>
              <a:t>   fűszeres ételek fogyasztásakor</a:t>
            </a:r>
          </a:p>
          <a:p>
            <a:pPr>
              <a:buNone/>
            </a:pPr>
            <a:r>
              <a:rPr lang="hu-HU" dirty="0" smtClean="0"/>
              <a:t>    terhesség idején</a:t>
            </a:r>
          </a:p>
          <a:p>
            <a:pPr>
              <a:buNone/>
            </a:pPr>
            <a:r>
              <a:rPr lang="hu-HU" dirty="0"/>
              <a:t> </a:t>
            </a:r>
            <a:r>
              <a:rPr lang="hu-HU" dirty="0" smtClean="0"/>
              <a:t>   mozgás, fizikai aktivitás során</a:t>
            </a:r>
            <a:br>
              <a:rPr lang="hu-HU" dirty="0" smtClean="0"/>
            </a:br>
            <a:r>
              <a:rPr lang="hu-HU" dirty="0" smtClean="0"/>
              <a:t/>
            </a:r>
            <a:br>
              <a:rPr lang="hu-HU" dirty="0" smtClean="0"/>
            </a:br>
            <a:endParaRPr lang="hu-HU" dirty="0" smtClean="0"/>
          </a:p>
          <a:p>
            <a:endParaRPr lang="hu-H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sz="4900" b="1" dirty="0" smtClean="0">
                <a:latin typeface="Comic Sans MS" pitchFamily="66" charset="0"/>
              </a:rPr>
              <a:t>Egy kis játék</a:t>
            </a:r>
            <a:r>
              <a:rPr lang="hu-HU" b="1" dirty="0" smtClean="0">
                <a:latin typeface="Comic Sans MS" pitchFamily="66" charset="0"/>
              </a:rPr>
              <a:t/>
            </a:r>
            <a:br>
              <a:rPr lang="hu-HU" b="1" dirty="0" smtClean="0">
                <a:latin typeface="Comic Sans MS" pitchFamily="66" charset="0"/>
              </a:rPr>
            </a:br>
            <a:r>
              <a:rPr lang="hu-HU" b="1" dirty="0" smtClean="0">
                <a:latin typeface="Comic Sans MS" pitchFamily="66" charset="0"/>
              </a:rPr>
              <a:t>- </a:t>
            </a:r>
            <a:r>
              <a:rPr lang="hu-HU" sz="3100" b="1" dirty="0" smtClean="0">
                <a:latin typeface="Comic Sans MS" pitchFamily="66" charset="0"/>
              </a:rPr>
              <a:t>mi történik „kint” és „bent” </a:t>
            </a:r>
            <a:r>
              <a:rPr lang="hu-HU" b="1" dirty="0" smtClean="0">
                <a:latin typeface="Comic Sans MS" pitchFamily="66" charset="0"/>
              </a:rPr>
              <a:t>-</a:t>
            </a:r>
            <a:endParaRPr lang="hu-HU" b="1" dirty="0">
              <a:latin typeface="Comic Sans MS" pitchFamily="66" charset="0"/>
            </a:endParaRPr>
          </a:p>
        </p:txBody>
      </p:sp>
      <p:pic>
        <p:nvPicPr>
          <p:cNvPr id="6" name="Tartalom helye 5" descr="love_struck_smiley_post_card-rd39798fde03a4c1e911936f747a82218_vgbaq_8byvr_51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611560" y="2708920"/>
            <a:ext cx="2262982" cy="2262982"/>
          </a:xfrm>
        </p:spPr>
      </p:pic>
      <p:cxnSp>
        <p:nvCxnSpPr>
          <p:cNvPr id="11" name="Egyenes összekötő nyíllal 10"/>
          <p:cNvCxnSpPr/>
          <p:nvPr/>
        </p:nvCxnSpPr>
        <p:spPr>
          <a:xfrm flipV="1">
            <a:off x="3203848" y="2060848"/>
            <a:ext cx="1368152" cy="864096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églalap 13"/>
          <p:cNvSpPr/>
          <p:nvPr/>
        </p:nvSpPr>
        <p:spPr>
          <a:xfrm>
            <a:off x="4860032" y="1700808"/>
            <a:ext cx="1800200" cy="936104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Pirulás,</a:t>
            </a:r>
            <a:b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remegés,</a:t>
            </a:r>
            <a:b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izzadás</a:t>
            </a:r>
            <a:endParaRPr lang="hu-H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16" name="Egyenes összekötő nyíllal 15"/>
          <p:cNvCxnSpPr/>
          <p:nvPr/>
        </p:nvCxnSpPr>
        <p:spPr>
          <a:xfrm>
            <a:off x="6804248" y="2204864"/>
            <a:ext cx="504056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llipszis 16"/>
          <p:cNvSpPr/>
          <p:nvPr/>
        </p:nvSpPr>
        <p:spPr>
          <a:xfrm>
            <a:off x="7452320" y="1772816"/>
            <a:ext cx="1080120" cy="864096"/>
          </a:xfrm>
          <a:prstGeom prst="ellipse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  <a:latin typeface="Comic Sans MS" pitchFamily="66" charset="0"/>
              </a:rPr>
              <a:t>PEA</a:t>
            </a:r>
            <a:endParaRPr lang="hu-H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19" name="Egyenes összekötő nyíllal 18"/>
          <p:cNvCxnSpPr/>
          <p:nvPr/>
        </p:nvCxnSpPr>
        <p:spPr>
          <a:xfrm>
            <a:off x="3203848" y="3933056"/>
            <a:ext cx="1512168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églalap 20"/>
          <p:cNvSpPr/>
          <p:nvPr/>
        </p:nvSpPr>
        <p:spPr>
          <a:xfrm>
            <a:off x="4860032" y="3645024"/>
            <a:ext cx="1800200" cy="1224136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Gyengédség,</a:t>
            </a:r>
            <a:b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nyugalom,</a:t>
            </a:r>
            <a:b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szerelmi álom</a:t>
            </a:r>
            <a:endParaRPr lang="hu-H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23" name="Egyenes összekötő nyíllal 22"/>
          <p:cNvCxnSpPr/>
          <p:nvPr/>
        </p:nvCxnSpPr>
        <p:spPr>
          <a:xfrm>
            <a:off x="6804248" y="4005064"/>
            <a:ext cx="504056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Ellipszis 26"/>
          <p:cNvSpPr/>
          <p:nvPr/>
        </p:nvSpPr>
        <p:spPr>
          <a:xfrm>
            <a:off x="7452320" y="3573016"/>
            <a:ext cx="1152128" cy="864096"/>
          </a:xfrm>
          <a:prstGeom prst="ellipse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400" b="1" dirty="0" smtClean="0">
                <a:solidFill>
                  <a:schemeClr val="tx1"/>
                </a:solidFill>
                <a:latin typeface="Comic Sans MS" pitchFamily="66" charset="0"/>
              </a:rPr>
              <a:t>OXI</a:t>
            </a:r>
            <a:endParaRPr lang="hu-HU" sz="24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29" name="Egyenes összekötő nyíllal 28"/>
          <p:cNvCxnSpPr/>
          <p:nvPr/>
        </p:nvCxnSpPr>
        <p:spPr>
          <a:xfrm>
            <a:off x="3203848" y="4653136"/>
            <a:ext cx="1224136" cy="1008112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églalap 30"/>
          <p:cNvSpPr/>
          <p:nvPr/>
        </p:nvSpPr>
        <p:spPr>
          <a:xfrm>
            <a:off x="4860032" y="5301208"/>
            <a:ext cx="1800200" cy="1008112"/>
          </a:xfrm>
          <a:prstGeom prst="rect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b="1" dirty="0" smtClean="0">
                <a:solidFill>
                  <a:schemeClr val="tx1"/>
                </a:solidFill>
                <a:latin typeface="Comic Sans MS" pitchFamily="66" charset="0"/>
              </a:rPr>
              <a:t>Tele energiával,</a:t>
            </a:r>
            <a:br>
              <a:rPr lang="hu-HU" b="1" dirty="0" smtClean="0">
                <a:solidFill>
                  <a:schemeClr val="tx1"/>
                </a:solidFill>
                <a:latin typeface="Comic Sans MS" pitchFamily="66" charset="0"/>
              </a:rPr>
            </a:br>
            <a:r>
              <a:rPr lang="hu-HU" b="1" dirty="0" smtClean="0">
                <a:solidFill>
                  <a:schemeClr val="tx1"/>
                </a:solidFill>
                <a:latin typeface="Comic Sans MS" pitchFamily="66" charset="0"/>
              </a:rPr>
              <a:t>fokozott teljesítmény</a:t>
            </a:r>
            <a:endParaRPr lang="hu-HU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cxnSp>
        <p:nvCxnSpPr>
          <p:cNvPr id="33" name="Egyenes összekötő nyíllal 32"/>
          <p:cNvCxnSpPr/>
          <p:nvPr/>
        </p:nvCxnSpPr>
        <p:spPr>
          <a:xfrm>
            <a:off x="6804248" y="5805264"/>
            <a:ext cx="504056" cy="0"/>
          </a:xfrm>
          <a:prstGeom prst="straightConnector1">
            <a:avLst/>
          </a:prstGeom>
          <a:ln w="25400" cmpd="sng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Ellipszis 33"/>
          <p:cNvSpPr/>
          <p:nvPr/>
        </p:nvSpPr>
        <p:spPr>
          <a:xfrm>
            <a:off x="7452320" y="5445224"/>
            <a:ext cx="1080120" cy="792088"/>
          </a:xfrm>
          <a:prstGeom prst="ellipse">
            <a:avLst/>
          </a:prstGeom>
          <a:solidFill>
            <a:srgbClr val="C00000">
              <a:alpha val="8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2000" b="1" dirty="0" smtClean="0">
                <a:solidFill>
                  <a:schemeClr val="tx1"/>
                </a:solidFill>
                <a:latin typeface="Comic Sans MS" pitchFamily="66" charset="0"/>
              </a:rPr>
              <a:t>DOP</a:t>
            </a:r>
            <a:endParaRPr lang="hu-HU" sz="20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7" grpId="0" animBg="1"/>
      <p:bldP spid="21" grpId="0" animBg="1"/>
      <p:bldP spid="27" grpId="0" animBg="1"/>
      <p:bldP spid="31" grpId="0" animBg="1"/>
      <p:bldP spid="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 t="-28000" b="-2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4800" b="1" dirty="0" smtClean="0">
                <a:latin typeface="Comic Sans MS" pitchFamily="66" charset="0"/>
              </a:rPr>
              <a:t>Források</a:t>
            </a:r>
            <a:endParaRPr lang="hu-HU" sz="4800" b="1" dirty="0">
              <a:latin typeface="Comic Sans MS" pitchFamily="66" charset="0"/>
            </a:endParaRP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dirty="0" smtClean="0">
                <a:latin typeface="Comic Sans MS" pitchFamily="66" charset="0"/>
              </a:rPr>
              <a:t>American </a:t>
            </a:r>
            <a:r>
              <a:rPr lang="hu-HU" dirty="0" err="1" smtClean="0">
                <a:latin typeface="Comic Sans MS" pitchFamily="66" charset="0"/>
              </a:rPr>
              <a:t>Chemical</a:t>
            </a:r>
            <a:r>
              <a:rPr lang="hu-HU" dirty="0" smtClean="0">
                <a:latin typeface="Comic Sans MS" pitchFamily="66" charset="0"/>
              </a:rPr>
              <a:t> Society: </a:t>
            </a:r>
            <a:r>
              <a:rPr lang="hu-HU" dirty="0" err="1" smtClean="0">
                <a:latin typeface="Comic Sans MS" pitchFamily="66" charset="0"/>
              </a:rPr>
              <a:t>Reactions</a:t>
            </a:r>
            <a:r>
              <a:rPr lang="hu-HU" dirty="0" smtClean="0">
                <a:latin typeface="Comic Sans MS" pitchFamily="66" charset="0"/>
              </a:rPr>
              <a:t> </a:t>
            </a:r>
            <a:r>
              <a:rPr lang="hu-HU" i="1" dirty="0" smtClean="0">
                <a:latin typeface="Comic Sans MS" pitchFamily="66" charset="0"/>
              </a:rPr>
              <a:t>(The </a:t>
            </a:r>
            <a:r>
              <a:rPr lang="hu-HU" i="1" dirty="0" err="1" smtClean="0">
                <a:latin typeface="Comic Sans MS" pitchFamily="66" charset="0"/>
              </a:rPr>
              <a:t>Chemistry</a:t>
            </a:r>
            <a:r>
              <a:rPr lang="hu-HU" i="1" dirty="0" smtClean="0">
                <a:latin typeface="Comic Sans MS" pitchFamily="66" charset="0"/>
              </a:rPr>
              <a:t> of Love)</a:t>
            </a:r>
            <a:br>
              <a:rPr lang="hu-HU" i="1" dirty="0" smtClean="0">
                <a:latin typeface="Comic Sans MS" pitchFamily="66" charset="0"/>
              </a:rPr>
            </a:br>
            <a:r>
              <a:rPr lang="hu-HU" sz="2000" i="1" dirty="0" smtClean="0">
                <a:latin typeface="Comic Sans MS" pitchFamily="66" charset="0"/>
                <a:hlinkClick r:id="rId3"/>
              </a:rPr>
              <a:t>https://www.youtube.com/watch?v=bp7Ydv5wAPk</a:t>
            </a:r>
            <a:endParaRPr lang="hu-HU" sz="2000" i="1" dirty="0" smtClean="0">
              <a:latin typeface="Comic Sans MS" pitchFamily="66" charset="0"/>
            </a:endParaRPr>
          </a:p>
          <a:p>
            <a:endParaRPr lang="hu-HU" sz="2000" i="1" dirty="0" smtClean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A szerelem és szeretet kémiája </a:t>
            </a:r>
            <a:r>
              <a:rPr lang="hu-HU" i="1" dirty="0" smtClean="0">
                <a:latin typeface="Comic Sans MS" pitchFamily="66" charset="0"/>
              </a:rPr>
              <a:t>(Sárospataki Diákvegyész Napok)</a:t>
            </a:r>
            <a:r>
              <a:rPr lang="hu-HU" sz="2000" i="1" dirty="0" smtClean="0">
                <a:latin typeface="Comic Sans MS" pitchFamily="66" charset="0"/>
              </a:rPr>
              <a:t/>
            </a:r>
            <a:br>
              <a:rPr lang="hu-HU" sz="2000" i="1" dirty="0" smtClean="0">
                <a:latin typeface="Comic Sans MS" pitchFamily="66" charset="0"/>
              </a:rPr>
            </a:br>
            <a:r>
              <a:rPr lang="hu-HU" sz="1800" i="1" dirty="0" smtClean="0">
                <a:latin typeface="Comic Sans MS" pitchFamily="66" charset="0"/>
                <a:hlinkClick r:id="rId4"/>
              </a:rPr>
              <a:t>http://www.kfki.hu/~cheminfo/hun/tudakozo/kokel/szerelem.html</a:t>
            </a:r>
            <a:endParaRPr lang="hu-HU" sz="1800" i="1" dirty="0" smtClean="0">
              <a:latin typeface="Comic Sans MS" pitchFamily="66" charset="0"/>
            </a:endParaRPr>
          </a:p>
          <a:p>
            <a:endParaRPr lang="hu-HU" sz="1800" i="1" dirty="0" smtClean="0">
              <a:latin typeface="Comic Sans MS" pitchFamily="66" charset="0"/>
            </a:endParaRPr>
          </a:p>
          <a:p>
            <a:r>
              <a:rPr lang="hu-HU" dirty="0" smtClean="0">
                <a:latin typeface="Comic Sans MS" pitchFamily="66" charset="0"/>
              </a:rPr>
              <a:t>National </a:t>
            </a:r>
            <a:r>
              <a:rPr lang="hu-HU" dirty="0" err="1" smtClean="0">
                <a:latin typeface="Comic Sans MS" pitchFamily="66" charset="0"/>
              </a:rPr>
              <a:t>Geographic</a:t>
            </a:r>
            <a:r>
              <a:rPr lang="hu-HU" dirty="0" smtClean="0">
                <a:latin typeface="Comic Sans MS" pitchFamily="66" charset="0"/>
              </a:rPr>
              <a:t> magazin </a:t>
            </a:r>
            <a:r>
              <a:rPr lang="hu-HU" i="1" dirty="0" smtClean="0">
                <a:latin typeface="Comic Sans MS" pitchFamily="66" charset="0"/>
              </a:rPr>
              <a:t>(2006. február)</a:t>
            </a:r>
            <a:br>
              <a:rPr lang="hu-HU" i="1" dirty="0" smtClean="0">
                <a:latin typeface="Comic Sans MS" pitchFamily="66" charset="0"/>
              </a:rPr>
            </a:br>
            <a:r>
              <a:rPr lang="hu-HU" sz="1900" i="1" dirty="0" smtClean="0">
                <a:latin typeface="Comic Sans MS" pitchFamily="66" charset="0"/>
              </a:rPr>
              <a:t>(Ehhez kapcsolódóan: Kun Péter előadásának anyaga)</a:t>
            </a:r>
          </a:p>
          <a:p>
            <a:endParaRPr lang="hu-HU" sz="2000" i="1" dirty="0" smtClean="0">
              <a:latin typeface="Comic Sans MS" pitchFamily="66" charset="0"/>
            </a:endParaRPr>
          </a:p>
          <a:p>
            <a:endParaRPr lang="hu-HU" sz="2000" i="1" dirty="0" smtClean="0"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75000"/>
            <a:lum/>
          </a:blip>
          <a:srcRect/>
          <a:stretch>
            <a:fillRect t="-44000" b="-4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2780928"/>
            <a:ext cx="8229600" cy="1143000"/>
          </a:xfrm>
        </p:spPr>
        <p:txBody>
          <a:bodyPr>
            <a:normAutofit/>
          </a:bodyPr>
          <a:lstStyle/>
          <a:p>
            <a:r>
              <a:rPr lang="hu-HU" sz="4800" b="1" dirty="0" smtClean="0">
                <a:solidFill>
                  <a:srgbClr val="C00000"/>
                </a:solidFill>
                <a:latin typeface="Comic Sans MS" pitchFamily="66" charset="0"/>
              </a:rPr>
              <a:t>Köszönöm a figyelmet!</a:t>
            </a:r>
            <a:endParaRPr lang="hu-HU" sz="4800" b="1" dirty="0">
              <a:solidFill>
                <a:srgbClr val="C00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</TotalTime>
  <Words>146</Words>
  <Application>Microsoft Office PowerPoint</Application>
  <PresentationFormat>Diavetítés a képernyőre (4:3 oldalarány)</PresentationFormat>
  <Paragraphs>63</Paragraphs>
  <Slides>11</Slides>
  <Notes>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Calibri</vt:lpstr>
      <vt:lpstr>Comic Sans MS</vt:lpstr>
      <vt:lpstr>Wingdings</vt:lpstr>
      <vt:lpstr>Office-téma</vt:lpstr>
      <vt:lpstr>Az emberi érzelmek kémiája</vt:lpstr>
      <vt:lpstr>A Szerelem - amikor működik a kémia - </vt:lpstr>
      <vt:lpstr>Mi is az a szerelem…?</vt:lpstr>
      <vt:lpstr>A „szerelemkoktél” receptje - a romantikus hormonok - </vt:lpstr>
      <vt:lpstr>Feniletilamin (PEA)</vt:lpstr>
      <vt:lpstr>Dopamin</vt:lpstr>
      <vt:lpstr>Oxitocin, a „szerelemhormon”</vt:lpstr>
      <vt:lpstr>Az endorfinok</vt:lpstr>
      <vt:lpstr>Egy kis játék - mi történik „kint” és „bent” -</vt:lpstr>
      <vt:lpstr>Források</vt:lpstr>
      <vt:lpstr>Köszönöm a figyelmet!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 dia</dc:title>
  <dc:creator>Furján Orsolya Regina</dc:creator>
  <cp:lastModifiedBy>Luca</cp:lastModifiedBy>
  <cp:revision>53</cp:revision>
  <dcterms:created xsi:type="dcterms:W3CDTF">2014-11-09T16:38:50Z</dcterms:created>
  <dcterms:modified xsi:type="dcterms:W3CDTF">2015-01-03T04:58:26Z</dcterms:modified>
</cp:coreProperties>
</file>