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3" r:id="rId6"/>
    <p:sldId id="268" r:id="rId7"/>
    <p:sldId id="262" r:id="rId8"/>
    <p:sldId id="265" r:id="rId9"/>
    <p:sldId id="257" r:id="rId10"/>
    <p:sldId id="264" r:id="rId11"/>
    <p:sldId id="267" r:id="rId12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B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6" autoAdjust="0"/>
    <p:restoredTop sz="94660"/>
  </p:normalViewPr>
  <p:slideViewPr>
    <p:cSldViewPr>
      <p:cViewPr varScale="1">
        <p:scale>
          <a:sx n="70" d="100"/>
          <a:sy n="70" d="100"/>
        </p:scale>
        <p:origin x="139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A3BAA7-562C-41D3-8D47-32016A7B6E07}" type="datetimeFigureOut">
              <a:rPr lang="hu-HU" smtClean="0"/>
              <a:t>2015.01.02.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CE8CE3-DF38-457F-846C-E38AAA61AF7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80389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Zsálya: mindent meggyógyít</a:t>
            </a:r>
          </a:p>
          <a:p>
            <a:r>
              <a:rPr lang="hu-HU" dirty="0" smtClean="0"/>
              <a:t>Kakukkfű:</a:t>
            </a:r>
            <a:r>
              <a:rPr lang="hu-HU" baseline="0" dirty="0" smtClean="0"/>
              <a:t> aratás előtt a kígyómarás ellen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E8CE3-DF38-457F-846C-E38AAA61AF7B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322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Mit</a:t>
            </a:r>
            <a:r>
              <a:rPr lang="hu-HU" baseline="0" dirty="0" smtClean="0"/>
              <a:t> jelent a hidrofób? – Vízzel nem keveredő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E8CE3-DF38-457F-846C-E38AAA61AF7B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93309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err="1" smtClean="0"/>
              <a:t>Terpenoidok</a:t>
            </a:r>
            <a:r>
              <a:rPr lang="hu-HU" dirty="0" smtClean="0"/>
              <a:t>:</a:t>
            </a:r>
            <a:r>
              <a:rPr lang="hu-HU" baseline="0" dirty="0" smtClean="0"/>
              <a:t> oxigén tartalmú terpének</a:t>
            </a:r>
          </a:p>
          <a:p>
            <a:r>
              <a:rPr lang="hu-HU" baseline="0" dirty="0" err="1" smtClean="0"/>
              <a:t>Laktonok</a:t>
            </a:r>
            <a:r>
              <a:rPr lang="hu-HU" baseline="0" dirty="0" smtClean="0"/>
              <a:t>: gyűrűs észterek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E8CE3-DF38-457F-846C-E38AAA61AF7B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85260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Kis molekulák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E8CE3-DF38-457F-846C-E38AAA61AF7B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7856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Nagy molekula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E8CE3-DF38-457F-846C-E38AAA61AF7B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344706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Itt</a:t>
            </a:r>
            <a:r>
              <a:rPr lang="hu-HU" baseline="0" dirty="0" smtClean="0"/>
              <a:t> először kísérlet, csak utána a dia felvillantása.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E8CE3-DF38-457F-846C-E38AAA61AF7B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82275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3016-4235-4845-969E-657A1DE8D9C5}" type="datetimeFigureOut">
              <a:rPr lang="hu-HU" smtClean="0"/>
              <a:t>2015.01.02.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71FA-F58C-49C5-AC6C-1A1592697B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2328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3016-4235-4845-969E-657A1DE8D9C5}" type="datetimeFigureOut">
              <a:rPr lang="hu-HU" smtClean="0"/>
              <a:t>2015.01.02.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71FA-F58C-49C5-AC6C-1A1592697B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1176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3016-4235-4845-969E-657A1DE8D9C5}" type="datetimeFigureOut">
              <a:rPr lang="hu-HU" smtClean="0"/>
              <a:t>2015.01.02.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71FA-F58C-49C5-AC6C-1A1592697B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70307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3016-4235-4845-969E-657A1DE8D9C5}" type="datetimeFigureOut">
              <a:rPr lang="hu-HU" smtClean="0"/>
              <a:t>2015.01.02.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71FA-F58C-49C5-AC6C-1A1592697B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2921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3016-4235-4845-969E-657A1DE8D9C5}" type="datetimeFigureOut">
              <a:rPr lang="hu-HU" smtClean="0"/>
              <a:t>2015.01.02.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71FA-F58C-49C5-AC6C-1A1592697B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85016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3016-4235-4845-969E-657A1DE8D9C5}" type="datetimeFigureOut">
              <a:rPr lang="hu-HU" smtClean="0"/>
              <a:t>2015.01.02.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71FA-F58C-49C5-AC6C-1A1592697B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3186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3016-4235-4845-969E-657A1DE8D9C5}" type="datetimeFigureOut">
              <a:rPr lang="hu-HU" smtClean="0"/>
              <a:t>2015.01.02.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71FA-F58C-49C5-AC6C-1A1592697B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15083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3016-4235-4845-969E-657A1DE8D9C5}" type="datetimeFigureOut">
              <a:rPr lang="hu-HU" smtClean="0"/>
              <a:t>2015.01.02.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71FA-F58C-49C5-AC6C-1A1592697B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8439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3016-4235-4845-969E-657A1DE8D9C5}" type="datetimeFigureOut">
              <a:rPr lang="hu-HU" smtClean="0"/>
              <a:t>2015.01.02.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71FA-F58C-49C5-AC6C-1A1592697B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22224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3016-4235-4845-969E-657A1DE8D9C5}" type="datetimeFigureOut">
              <a:rPr lang="hu-HU" smtClean="0"/>
              <a:t>2015.01.02.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71FA-F58C-49C5-AC6C-1A1592697B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2994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93016-4235-4845-969E-657A1DE8D9C5}" type="datetimeFigureOut">
              <a:rPr lang="hu-HU" smtClean="0"/>
              <a:t>2015.01.02.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271FA-F58C-49C5-AC6C-1A1592697B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20033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  <a:extLst>
              <a:ext uri="{BEBA8EAE-BF5A-486C-A8C5-ECC9F3942E4B}">
                <a14:imgProps xmlns:a14="http://schemas.microsoft.com/office/drawing/2010/main">
                  <a14:imgLayer r:embed="rId14"/>
                </a14:imgProps>
              </a:ext>
            </a:extLst>
          </a:blip>
          <a:srcRect/>
          <a:stretch>
            <a:fillRect l="-40000" r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93016-4235-4845-969E-657A1DE8D9C5}" type="datetimeFigureOut">
              <a:rPr lang="hu-HU" smtClean="0"/>
              <a:t>2015.01.02.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271FA-F58C-49C5-AC6C-1A1592697B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57279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antalvali.com/hirek/illoolajok-eloallitasa-a-virag-lelke.html" TargetMode="External"/><Relationship Id="rId2" Type="http://schemas.openxmlformats.org/officeDocument/2006/relationships/hyperlink" Target="http://hu.wikipedia.org/wiki/Ill%C3%B3olaj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illoolaj.lap.hu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hu-HU" sz="11500" b="1" dirty="0" smtClean="0">
                <a:solidFill>
                  <a:srgbClr val="303B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Illóolajok</a:t>
            </a:r>
            <a:endParaRPr lang="hu-HU" sz="11500" b="1" dirty="0">
              <a:solidFill>
                <a:srgbClr val="303B1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2000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Halmy Réka</a:t>
            </a:r>
          </a:p>
          <a:p>
            <a:r>
              <a:rPr lang="hu-HU" sz="2000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ELTE-TTK</a:t>
            </a:r>
          </a:p>
          <a:p>
            <a:r>
              <a:rPr lang="hu-HU" sz="2000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Biológia-kémia osztatlan tanár szak</a:t>
            </a:r>
          </a:p>
          <a:p>
            <a:r>
              <a:rPr lang="hu-HU" sz="2000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2014</a:t>
            </a:r>
            <a:endParaRPr lang="hu-HU" sz="2000" dirty="0">
              <a:solidFill>
                <a:srgbClr val="303B1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84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Története:</a:t>
            </a:r>
            <a:endParaRPr lang="hu-HU" b="1" dirty="0">
              <a:solidFill>
                <a:srgbClr val="303B1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340768"/>
            <a:ext cx="8229600" cy="4785395"/>
          </a:xfrm>
        </p:spPr>
        <p:txBody>
          <a:bodyPr>
            <a:normAutofit fontScale="92500" lnSpcReduction="20000"/>
          </a:bodyPr>
          <a:lstStyle/>
          <a:p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Ókorban:</a:t>
            </a:r>
            <a:r>
              <a:rPr lang="hu-HU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testápolás, illatosítás, festés, szakrális tevékenységek (tömjén, mirha, balzsam), balzsamozás</a:t>
            </a:r>
          </a:p>
          <a:p>
            <a:pPr lvl="1"/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Arabok</a:t>
            </a:r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: </a:t>
            </a:r>
            <a:r>
              <a:rPr lang="hu-HU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lepárlással előállítás</a:t>
            </a:r>
          </a:p>
          <a:p>
            <a:pPr lvl="1"/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Egyiptom:</a:t>
            </a:r>
            <a:r>
              <a:rPr lang="hu-HU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aromaterápia először</a:t>
            </a:r>
          </a:p>
          <a:p>
            <a:pPr lvl="1"/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Kína, India: </a:t>
            </a:r>
            <a:r>
              <a:rPr lang="hu-HU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erősítőszer, fájdalomcsillapító, járványok ellen, masszázs!</a:t>
            </a:r>
          </a:p>
          <a:p>
            <a:pPr lvl="1"/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Görögök, rómaiak: </a:t>
            </a:r>
            <a:r>
              <a:rPr lang="hu-HU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jövendőmondók, járványok ellen, vallási szertartásokon</a:t>
            </a:r>
            <a:endParaRPr lang="hu-HU" dirty="0">
              <a:solidFill>
                <a:srgbClr val="303B1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hu-HU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zsálya, kakukkfű</a:t>
            </a:r>
            <a:endParaRPr lang="hu-HU" dirty="0" smtClean="0">
              <a:solidFill>
                <a:srgbClr val="303B19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Középkor-polgárság:</a:t>
            </a:r>
            <a:r>
              <a:rPr lang="hu-HU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testápolás</a:t>
            </a:r>
          </a:p>
          <a:p>
            <a:pPr lvl="1"/>
            <a:r>
              <a:rPr lang="hu-HU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legerősebb illatúleghatékonyabb</a:t>
            </a:r>
            <a:endParaRPr lang="hu-HU" dirty="0">
              <a:solidFill>
                <a:srgbClr val="303B1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reka1\Documents\EGYETEM\kémia\kémia tanítás\egyipto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581128"/>
            <a:ext cx="2897957" cy="2144731"/>
          </a:xfrm>
          <a:prstGeom prst="rect">
            <a:avLst/>
          </a:prstGeom>
          <a:noFill/>
          <a:ln w="28575">
            <a:solidFill>
              <a:srgbClr val="303B1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862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Jellemzése:</a:t>
            </a:r>
            <a:endParaRPr lang="hu-HU" b="1" dirty="0">
              <a:solidFill>
                <a:srgbClr val="303B1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5257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tömény folyadékok</a:t>
            </a:r>
          </a:p>
          <a:p>
            <a:pPr>
              <a:lnSpc>
                <a:spcPct val="150000"/>
              </a:lnSpc>
            </a:pPr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100%-ban illékony vegyületek elegye</a:t>
            </a:r>
          </a:p>
          <a:p>
            <a:pPr>
              <a:lnSpc>
                <a:spcPct val="150000"/>
              </a:lnSpc>
            </a:pPr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alkotórészei miatt jelentős gyógyhatással bír</a:t>
            </a:r>
          </a:p>
          <a:p>
            <a:pPr>
              <a:lnSpc>
                <a:spcPct val="150000"/>
              </a:lnSpc>
            </a:pPr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Fényre, hőre, levegőre érzékenyek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	oxidáció, gyantásodás</a:t>
            </a:r>
          </a:p>
        </p:txBody>
      </p:sp>
    </p:spTree>
    <p:extLst>
      <p:ext uri="{BB962C8B-B14F-4D97-AF65-F5344CB8AC3E}">
        <p14:creationId xmlns:p14="http://schemas.microsoft.com/office/powerpoint/2010/main" val="332309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reka1\Documents\EGYETEM\kémia\kémia tanítás\018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9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386174"/>
            <a:ext cx="3283374" cy="1308096"/>
          </a:xfrm>
          <a:prstGeom prst="rect">
            <a:avLst/>
          </a:prstGeom>
          <a:noFill/>
          <a:ln w="28575">
            <a:solidFill>
              <a:srgbClr val="303B1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Összetevői:</a:t>
            </a:r>
            <a:endParaRPr lang="hu-HU" b="1" dirty="0">
              <a:solidFill>
                <a:srgbClr val="303B1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  <a:effectLst>
            <a:softEdge rad="127000"/>
          </a:effectLst>
        </p:spPr>
        <p:txBody>
          <a:bodyPr>
            <a:normAutofit/>
          </a:bodyPr>
          <a:lstStyle/>
          <a:p>
            <a:r>
              <a:rPr lang="hu-HU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Több mint 50 összetevő</a:t>
            </a:r>
          </a:p>
          <a:p>
            <a:r>
              <a:rPr lang="hu-HU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Fő komponensek:</a:t>
            </a:r>
          </a:p>
          <a:p>
            <a:pPr lvl="1"/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Terpének</a:t>
            </a:r>
          </a:p>
          <a:p>
            <a:pPr lvl="1"/>
            <a:r>
              <a:rPr lang="hu-HU" b="1" dirty="0" err="1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Terpenoidok</a:t>
            </a:r>
            <a:endParaRPr lang="hu-HU" dirty="0">
              <a:solidFill>
                <a:srgbClr val="303B1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Minor komponensek</a:t>
            </a:r>
          </a:p>
          <a:p>
            <a:pPr lvl="1"/>
            <a:r>
              <a:rPr lang="hu-HU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szénhidrogének, savak, alkoholok, aldehidek, ketonok, észterek, kén- és nitrogéntartalmú vegyületek, </a:t>
            </a:r>
            <a:r>
              <a:rPr lang="hu-HU" dirty="0" err="1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laktonok</a:t>
            </a:r>
            <a:r>
              <a:rPr lang="hu-HU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fenolok)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7516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190074"/>
            <a:ext cx="2220416" cy="222041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433" y="1238380"/>
            <a:ext cx="1825739" cy="242495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75001"/>
            <a:ext cx="8229600" cy="1143000"/>
          </a:xfrm>
        </p:spPr>
        <p:txBody>
          <a:bodyPr/>
          <a:lstStyle/>
          <a:p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Néhány összetevő szerkezete:</a:t>
            </a:r>
            <a:endParaRPr lang="hu-HU" b="1" dirty="0">
              <a:solidFill>
                <a:srgbClr val="303B1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artalom helye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u-HU" b="1" dirty="0" err="1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Linalool</a:t>
            </a:r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hu-HU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(ánizs)</a:t>
            </a:r>
          </a:p>
          <a:p>
            <a:pPr marL="457200" indent="-457200"/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b="1" dirty="0" err="1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Limonén</a:t>
            </a:r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hu-HU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(citrom, </a:t>
            </a:r>
          </a:p>
          <a:p>
            <a:pPr marL="0" indent="0">
              <a:buNone/>
            </a:pPr>
            <a:r>
              <a:rPr lang="hu-HU" dirty="0" err="1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édeskomény</a:t>
            </a:r>
            <a:r>
              <a:rPr lang="hu-HU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hu-HU" dirty="0">
              <a:solidFill>
                <a:srgbClr val="303B1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artalom helye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hu-HU" dirty="0" smtClean="0"/>
          </a:p>
          <a:p>
            <a:r>
              <a:rPr lang="hu-HU" b="1" dirty="0" err="1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Alliin</a:t>
            </a:r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hu-HU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(fokhagyma)</a:t>
            </a:r>
          </a:p>
          <a:p>
            <a:pPr marL="0" indent="0">
              <a:buNone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b="1" dirty="0" err="1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Vanilin</a:t>
            </a:r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hu-HU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(vanília)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246" y="1218001"/>
            <a:ext cx="2928070" cy="1370279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656" y="3501556"/>
            <a:ext cx="2381250" cy="2590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9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Zsírok és olajok</a:t>
            </a:r>
            <a:endParaRPr lang="hu-HU" b="1" dirty="0">
              <a:solidFill>
                <a:srgbClr val="303B1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369" y="1692817"/>
            <a:ext cx="5511262" cy="434072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366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Kísérlet</a:t>
            </a:r>
            <a:endParaRPr lang="hu-HU" b="1" dirty="0">
              <a:solidFill>
                <a:srgbClr val="303B1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 olajok!</a:t>
            </a:r>
          </a:p>
          <a:p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Papírra cseppentve: </a:t>
            </a:r>
          </a:p>
          <a:p>
            <a:pPr lvl="1"/>
            <a:r>
              <a:rPr lang="hu-HU" sz="3200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Olaj: zsíros nyom, szobahőmérsékleten kevéssé párolognak</a:t>
            </a:r>
          </a:p>
          <a:p>
            <a:pPr lvl="1"/>
            <a:r>
              <a:rPr lang="hu-HU" sz="3200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Illóolajok: nem hagynak nyomot, szoba hőmérsékleten nagyon párolognak</a:t>
            </a:r>
            <a:endParaRPr lang="hu-HU" sz="3200" b="1" dirty="0">
              <a:solidFill>
                <a:srgbClr val="303B1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12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Hamisítás:</a:t>
            </a:r>
            <a:endParaRPr lang="hu-HU" b="1" dirty="0">
              <a:solidFill>
                <a:srgbClr val="303B1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Hígítással </a:t>
            </a:r>
          </a:p>
          <a:p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Szintetikusan előállított komponensek készítésével</a:t>
            </a:r>
          </a:p>
          <a:p>
            <a:r>
              <a:rPr lang="hu-HU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Terpentin, alkohol, ásványi olaj, zsíros olajok, észterek</a:t>
            </a:r>
          </a:p>
        </p:txBody>
      </p:sp>
      <p:pic>
        <p:nvPicPr>
          <p:cNvPr id="7170" name="Picture 2" descr="C:\Users\reka1\Documents\EGYETEM\kémia\kémia tanítás\Fotolia_40902234_X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789040"/>
            <a:ext cx="4461396" cy="2960267"/>
          </a:xfrm>
          <a:prstGeom prst="rect">
            <a:avLst/>
          </a:prstGeom>
          <a:noFill/>
          <a:ln w="28575">
            <a:solidFill>
              <a:srgbClr val="303B1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84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041976" cy="1143000"/>
          </a:xfrm>
        </p:spPr>
        <p:txBody>
          <a:bodyPr/>
          <a:lstStyle/>
          <a:p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Felhasználás</a:t>
            </a:r>
            <a:endParaRPr lang="hu-HU" b="1" dirty="0">
              <a:solidFill>
                <a:srgbClr val="303B1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4525963"/>
          </a:xfrm>
        </p:spPr>
        <p:txBody>
          <a:bodyPr>
            <a:normAutofit/>
          </a:bodyPr>
          <a:lstStyle/>
          <a:p>
            <a:r>
              <a:rPr lang="hu-HU" sz="3600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Élelmiszeripar</a:t>
            </a:r>
            <a:endParaRPr lang="hu-HU" sz="3600" dirty="0" smtClean="0">
              <a:solidFill>
                <a:srgbClr val="303B19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r>
              <a:rPr lang="hu-HU" sz="3600" b="1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Kozmetikai ipar</a:t>
            </a:r>
            <a:endParaRPr lang="hu-HU" sz="3600" dirty="0">
              <a:solidFill>
                <a:srgbClr val="303B19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r>
              <a:rPr lang="hu-HU" sz="3600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Áltudomány:</a:t>
            </a:r>
          </a:p>
          <a:p>
            <a:pPr lvl="1"/>
            <a:r>
              <a:rPr lang="hu-HU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Régen: pestisjárvány ellen</a:t>
            </a:r>
          </a:p>
          <a:p>
            <a:pPr marL="457200" lvl="1" indent="0">
              <a:buNone/>
            </a:pPr>
            <a:r>
              <a:rPr lang="hu-HU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	borókafa </a:t>
            </a:r>
            <a:r>
              <a:rPr lang="hu-HU" dirty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égetése</a:t>
            </a:r>
            <a:endParaRPr lang="hu-HU" dirty="0" smtClean="0">
              <a:solidFill>
                <a:srgbClr val="303B19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lvl="1"/>
            <a:r>
              <a:rPr lang="hu-HU" dirty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Ma: </a:t>
            </a:r>
            <a:r>
              <a:rPr lang="hu-HU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aromaterápia</a:t>
            </a:r>
            <a:endParaRPr lang="hu-HU" dirty="0">
              <a:solidFill>
                <a:srgbClr val="303B19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060848"/>
            <a:ext cx="3449983" cy="3528392"/>
          </a:xfrm>
          <a:prstGeom prst="rect">
            <a:avLst/>
          </a:prstGeom>
          <a:noFill/>
          <a:ln w="28575">
            <a:solidFill>
              <a:srgbClr val="303B1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047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Források:</a:t>
            </a:r>
            <a:endParaRPr lang="hu-HU" b="1" dirty="0">
              <a:solidFill>
                <a:srgbClr val="303B1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http://hu.wikipedia.org/wiki/Ill%C3%B3olaj</a:t>
            </a: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serennadmid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hu-H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entsenkhand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Illóolajok és kombinációik hatása élelmiszerromlást okozó mikroorganizmusokra – Doktori értekezés, 2010, Szeged</a:t>
            </a: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http://antalvali.com/hirek/illoolajok-eloallitasa-a-virag-lelke.html</a:t>
            </a: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http://illoolaj.lap.hu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http://www.livescience.com/2109-aromatherapy-smells-funny.html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54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556792"/>
            <a:ext cx="8229600" cy="1143000"/>
          </a:xfrm>
        </p:spPr>
        <p:txBody>
          <a:bodyPr>
            <a:normAutofit/>
          </a:bodyPr>
          <a:lstStyle/>
          <a:p>
            <a:r>
              <a:rPr lang="hu-HU" sz="6600" b="1" i="1" dirty="0" smtClean="0">
                <a:solidFill>
                  <a:srgbClr val="303B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Köszönöm a figyelmet!</a:t>
            </a:r>
            <a:endParaRPr lang="hu-HU" sz="6600" b="1" i="1" dirty="0">
              <a:solidFill>
                <a:srgbClr val="303B1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065" y="2996952"/>
            <a:ext cx="5321871" cy="3312368"/>
          </a:xfrm>
          <a:ln w="28575">
            <a:solidFill>
              <a:srgbClr val="303B19"/>
            </a:solidFill>
          </a:ln>
        </p:spPr>
      </p:pic>
    </p:spTree>
    <p:extLst>
      <p:ext uri="{BB962C8B-B14F-4D97-AF65-F5344CB8AC3E}">
        <p14:creationId xmlns:p14="http://schemas.microsoft.com/office/powerpoint/2010/main" val="180746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1753</TotalTime>
  <Words>293</Words>
  <Application>Microsoft Office PowerPoint</Application>
  <PresentationFormat>Diavetítés a képernyőre (4:3 oldalarány)</PresentationFormat>
  <Paragraphs>79</Paragraphs>
  <Slides>11</Slides>
  <Notes>6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Wingdings</vt:lpstr>
      <vt:lpstr>Office-téma</vt:lpstr>
      <vt:lpstr>Illóolajok</vt:lpstr>
      <vt:lpstr>Története:</vt:lpstr>
      <vt:lpstr>Jellemzése:</vt:lpstr>
      <vt:lpstr>Összetevői:</vt:lpstr>
      <vt:lpstr>Néhány összetevő szerkezete:</vt:lpstr>
      <vt:lpstr>Zsírok és olajok</vt:lpstr>
      <vt:lpstr>Kísérlet</vt:lpstr>
      <vt:lpstr>Hamisítás:</vt:lpstr>
      <vt:lpstr>Felhasználás</vt:lpstr>
      <vt:lpstr>Források:</vt:lpstr>
      <vt:lpstr>Köszönöm a figyelmet!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Illóolajok</dc:title>
  <dc:creator>reka1</dc:creator>
  <cp:lastModifiedBy>Luca</cp:lastModifiedBy>
  <cp:revision>29</cp:revision>
  <dcterms:created xsi:type="dcterms:W3CDTF">2014-11-25T14:16:35Z</dcterms:created>
  <dcterms:modified xsi:type="dcterms:W3CDTF">2015-01-02T04:35:27Z</dcterms:modified>
</cp:coreProperties>
</file>