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C18"/>
    <a:srgbClr val="EFC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93C-856D-4B20-87A7-6DD24F82881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2963-6315-4D1F-912C-154741D0E96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93C-856D-4B20-87A7-6DD24F82881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2963-6315-4D1F-912C-154741D0E96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93C-856D-4B20-87A7-6DD24F82881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2963-6315-4D1F-912C-154741D0E96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93C-856D-4B20-87A7-6DD24F82881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2963-6315-4D1F-912C-154741D0E96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93C-856D-4B20-87A7-6DD24F82881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2963-6315-4D1F-912C-154741D0E96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93C-856D-4B20-87A7-6DD24F82881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2963-6315-4D1F-912C-154741D0E96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93C-856D-4B20-87A7-6DD24F82881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2963-6315-4D1F-912C-154741D0E96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93C-856D-4B20-87A7-6DD24F82881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2963-6315-4D1F-912C-154741D0E96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93C-856D-4B20-87A7-6DD24F82881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2963-6315-4D1F-912C-154741D0E96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93C-856D-4B20-87A7-6DD24F82881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2963-6315-4D1F-912C-154741D0E96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7993C-856D-4B20-87A7-6DD24F82881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2963-6315-4D1F-912C-154741D0E96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>
                <a:alpha val="0"/>
              </a:srgbClr>
            </a:gs>
            <a:gs pos="50000">
              <a:srgbClr val="92D050"/>
            </a:gs>
            <a:gs pos="100000">
              <a:srgbClr val="156B13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7993C-856D-4B20-87A7-6DD24F828813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12963-6315-4D1F-912C-154741D0E968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chemeClr val="accent3">
                    <a:lumMod val="50000"/>
                  </a:schemeClr>
                </a:solidFill>
              </a:rPr>
              <a:t>Papírkromatográfiás vizsgálat</a:t>
            </a:r>
            <a:endParaRPr lang="hu-H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EFC21D"/>
                </a:solidFill>
              </a:rPr>
              <a:t>Készítette: Kerekes Kata</a:t>
            </a:r>
            <a:endParaRPr lang="hu-HU" dirty="0">
              <a:solidFill>
                <a:srgbClr val="EFC21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Kísérlet leírás</a:t>
            </a:r>
            <a:endParaRPr lang="hu-H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303C18"/>
                </a:solidFill>
              </a:rPr>
              <a:t>Leveleket dörzsárban, kvarchomokkal </a:t>
            </a:r>
            <a:r>
              <a:rPr lang="hu-HU" dirty="0" smtClean="0">
                <a:solidFill>
                  <a:srgbClr val="303C18"/>
                </a:solidFill>
              </a:rPr>
              <a:t>összezúzunk és kevés acetonnal</a:t>
            </a:r>
            <a:endParaRPr lang="hu-HU" dirty="0" smtClean="0">
              <a:solidFill>
                <a:srgbClr val="303C18"/>
              </a:solidFill>
            </a:endParaRPr>
          </a:p>
          <a:p>
            <a:r>
              <a:rPr lang="hu-HU" dirty="0" err="1" smtClean="0">
                <a:solidFill>
                  <a:srgbClr val="303C18"/>
                </a:solidFill>
              </a:rPr>
              <a:t>Aceton-petroléter</a:t>
            </a:r>
            <a:r>
              <a:rPr lang="hu-HU" dirty="0" smtClean="0">
                <a:solidFill>
                  <a:srgbClr val="303C18"/>
                </a:solidFill>
              </a:rPr>
              <a:t> (vagy hexán vagy heptán) elegyet </a:t>
            </a:r>
            <a:r>
              <a:rPr lang="hu-HU" dirty="0" smtClean="0">
                <a:solidFill>
                  <a:srgbClr val="303C18"/>
                </a:solidFill>
              </a:rPr>
              <a:t>adunk hozzá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Leszűrjük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Az így keletkező oldatba </a:t>
            </a:r>
            <a:r>
              <a:rPr lang="hu-HU" dirty="0" smtClean="0">
                <a:solidFill>
                  <a:srgbClr val="303C18"/>
                </a:solidFill>
              </a:rPr>
              <a:t>szűrőpapírcsíkot </a:t>
            </a:r>
            <a:r>
              <a:rPr lang="hu-HU" dirty="0" smtClean="0">
                <a:solidFill>
                  <a:srgbClr val="303C18"/>
                </a:solidFill>
              </a:rPr>
              <a:t>állítunk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Állni hagyjuk, amíg fölfut a </a:t>
            </a:r>
            <a:r>
              <a:rPr lang="hu-HU" dirty="0" err="1" smtClean="0">
                <a:solidFill>
                  <a:srgbClr val="303C18"/>
                </a:solidFill>
              </a:rPr>
              <a:t>klorofilloldat</a:t>
            </a:r>
            <a:r>
              <a:rPr lang="hu-HU" dirty="0" smtClean="0">
                <a:solidFill>
                  <a:srgbClr val="303C18"/>
                </a:solidFill>
              </a:rPr>
              <a:t> </a:t>
            </a:r>
            <a:endParaRPr lang="hu-HU" dirty="0">
              <a:solidFill>
                <a:srgbClr val="303C1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A kromatográfia</a:t>
            </a:r>
            <a:endParaRPr lang="hu-H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>
                <a:solidFill>
                  <a:srgbClr val="303C18"/>
                </a:solidFill>
              </a:rPr>
              <a:t>Szétválasztási módszer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Hasonló összetételű, szerkezetű anyagok szétválasztására alkalmas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Adszorpció: felületen való megkötődés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Állófázis            adszorbens: megkötő felület (szűrőpapír, vagy kréta)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Mozgófázis             az oldat</a:t>
            </a:r>
          </a:p>
        </p:txBody>
      </p:sp>
      <p:cxnSp>
        <p:nvCxnSpPr>
          <p:cNvPr id="5" name="Egyenes összekötő nyíllal 4"/>
          <p:cNvCxnSpPr/>
          <p:nvPr/>
        </p:nvCxnSpPr>
        <p:spPr>
          <a:xfrm>
            <a:off x="2339752" y="4149080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Egyenes összekötő nyíllal 6"/>
          <p:cNvCxnSpPr/>
          <p:nvPr/>
        </p:nvCxnSpPr>
        <p:spPr>
          <a:xfrm>
            <a:off x="2843808" y="5229200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A kromatográfia alapelve</a:t>
            </a:r>
            <a:endParaRPr lang="hu-H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303C18"/>
                </a:solidFill>
              </a:rPr>
              <a:t>Az elválasztandó minta komponensei különböző típusú és mértékű kölcsönhatásokat tudnak kialakítani az álló- és a mozgófázissal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Ennek megfelelő sorrendben látjuk a színes csíkokat a papíron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Mit látunk?</a:t>
            </a:r>
            <a:endParaRPr lang="hu-H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u-HU" sz="4000" dirty="0" smtClean="0">
                <a:solidFill>
                  <a:srgbClr val="303C18"/>
                </a:solidFill>
              </a:rPr>
              <a:t>Karotin (sárga)</a:t>
            </a:r>
          </a:p>
          <a:p>
            <a:r>
              <a:rPr lang="hu-HU" sz="4000" dirty="0" err="1" smtClean="0">
                <a:solidFill>
                  <a:srgbClr val="303C18"/>
                </a:solidFill>
              </a:rPr>
              <a:t>Xantofill</a:t>
            </a:r>
            <a:r>
              <a:rPr lang="hu-HU" sz="4000" dirty="0" smtClean="0">
                <a:solidFill>
                  <a:srgbClr val="303C18"/>
                </a:solidFill>
              </a:rPr>
              <a:t> (sárga)</a:t>
            </a:r>
          </a:p>
          <a:p>
            <a:r>
              <a:rPr lang="hu-HU" sz="4000" dirty="0" smtClean="0">
                <a:solidFill>
                  <a:srgbClr val="303C18"/>
                </a:solidFill>
              </a:rPr>
              <a:t>Klorofill-a (kékeszöld)</a:t>
            </a:r>
          </a:p>
          <a:p>
            <a:r>
              <a:rPr lang="hu-HU" sz="4000" dirty="0" err="1" smtClean="0">
                <a:solidFill>
                  <a:srgbClr val="303C18"/>
                </a:solidFill>
              </a:rPr>
              <a:t>Klorofill-b</a:t>
            </a:r>
            <a:r>
              <a:rPr lang="hu-HU" sz="4000" dirty="0" smtClean="0">
                <a:solidFill>
                  <a:srgbClr val="303C18"/>
                </a:solidFill>
              </a:rPr>
              <a:t> (sárgászöld)</a:t>
            </a:r>
            <a:endParaRPr lang="hu-HU" sz="4000" dirty="0">
              <a:solidFill>
                <a:srgbClr val="303C18"/>
              </a:solidFill>
            </a:endParaRPr>
          </a:p>
        </p:txBody>
      </p:sp>
      <p:pic>
        <p:nvPicPr>
          <p:cNvPr id="5" name="Tartalom helye 4" descr="Paper_Chromatography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32040" y="1128503"/>
            <a:ext cx="4067943" cy="572949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660232" y="6497960"/>
            <a:ext cx="1584176" cy="36004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hu-HU" sz="2400" dirty="0" smtClean="0">
                <a:solidFill>
                  <a:srgbClr val="303C18"/>
                </a:solidFill>
              </a:rPr>
              <a:t>cellulóz</a:t>
            </a:r>
            <a:endParaRPr lang="hu-HU" sz="2400" dirty="0">
              <a:solidFill>
                <a:srgbClr val="303C18"/>
              </a:solidFill>
            </a:endParaRPr>
          </a:p>
        </p:txBody>
      </p:sp>
      <p:pic>
        <p:nvPicPr>
          <p:cNvPr id="4" name="Tartalom helye 3" descr="növ.színanyagok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0"/>
            <a:ext cx="8317330" cy="4104456"/>
          </a:xfrm>
        </p:spPr>
      </p:pic>
      <p:pic>
        <p:nvPicPr>
          <p:cNvPr id="1026" name="Picture 2" descr="C:\Users\User\Desktop\Kata\celluló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149080"/>
            <a:ext cx="7117818" cy="2348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Magyarázat</a:t>
            </a:r>
            <a:endParaRPr lang="hu-H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hu-HU" dirty="0" smtClean="0">
                <a:solidFill>
                  <a:srgbClr val="303C18"/>
                </a:solidFill>
              </a:rPr>
              <a:t>A papír cellulózból van, a </a:t>
            </a:r>
            <a:r>
              <a:rPr lang="hu-HU" i="1" u="sng" dirty="0" smtClean="0">
                <a:solidFill>
                  <a:srgbClr val="303C18"/>
                </a:solidFill>
              </a:rPr>
              <a:t>cellulóz poláris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A polárisabb anyagok gyorsabban kötődnek meg a papíron, az apoláris anyagok tovább futnak</a:t>
            </a:r>
          </a:p>
          <a:p>
            <a:r>
              <a:rPr lang="hu-HU" i="1" u="sng" dirty="0" smtClean="0">
                <a:solidFill>
                  <a:srgbClr val="303C18"/>
                </a:solidFill>
              </a:rPr>
              <a:t>A klorofillok polárisabbak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A klorofill-a molekula egyik </a:t>
            </a:r>
            <a:r>
              <a:rPr lang="hu-HU" dirty="0" err="1" smtClean="0">
                <a:solidFill>
                  <a:srgbClr val="303C18"/>
                </a:solidFill>
              </a:rPr>
              <a:t>metilcsoportja</a:t>
            </a:r>
            <a:r>
              <a:rPr lang="hu-HU" dirty="0" smtClean="0">
                <a:solidFill>
                  <a:srgbClr val="303C18"/>
                </a:solidFill>
              </a:rPr>
              <a:t> helyett a </a:t>
            </a:r>
            <a:r>
              <a:rPr lang="hu-HU" i="1" u="sng" dirty="0" err="1" smtClean="0">
                <a:solidFill>
                  <a:srgbClr val="303C18"/>
                </a:solidFill>
              </a:rPr>
              <a:t>klorofill-b</a:t>
            </a:r>
            <a:r>
              <a:rPr lang="hu-HU" i="1" u="sng" dirty="0" smtClean="0">
                <a:solidFill>
                  <a:srgbClr val="303C18"/>
                </a:solidFill>
              </a:rPr>
              <a:t> polárosabb </a:t>
            </a:r>
            <a:r>
              <a:rPr lang="hu-HU" i="1" u="sng" dirty="0" err="1" smtClean="0">
                <a:solidFill>
                  <a:srgbClr val="303C18"/>
                </a:solidFill>
              </a:rPr>
              <a:t>formilcsoportot</a:t>
            </a:r>
            <a:r>
              <a:rPr lang="hu-HU" u="sng" dirty="0" smtClean="0">
                <a:solidFill>
                  <a:srgbClr val="303C18"/>
                </a:solidFill>
              </a:rPr>
              <a:t> </a:t>
            </a:r>
            <a:r>
              <a:rPr lang="hu-HU" dirty="0" smtClean="0">
                <a:solidFill>
                  <a:srgbClr val="303C18"/>
                </a:solidFill>
              </a:rPr>
              <a:t>tartalmaz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Ezért a </a:t>
            </a:r>
            <a:r>
              <a:rPr lang="hu-HU" dirty="0" err="1" smtClean="0">
                <a:solidFill>
                  <a:srgbClr val="303C18"/>
                </a:solidFill>
              </a:rPr>
              <a:t>klorofill-b</a:t>
            </a:r>
            <a:r>
              <a:rPr lang="hu-HU" dirty="0" smtClean="0">
                <a:solidFill>
                  <a:srgbClr val="303C18"/>
                </a:solidFill>
              </a:rPr>
              <a:t> kötődik meg először</a:t>
            </a:r>
            <a:endParaRPr lang="hu-HU" dirty="0" smtClean="0"/>
          </a:p>
          <a:p>
            <a:endParaRPr lang="hu-HU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Magyarázat 2.</a:t>
            </a:r>
            <a:endParaRPr lang="hu-H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i="1" u="sng" dirty="0" smtClean="0">
                <a:solidFill>
                  <a:srgbClr val="303C18"/>
                </a:solidFill>
              </a:rPr>
              <a:t>A </a:t>
            </a:r>
            <a:r>
              <a:rPr lang="hu-HU" i="1" u="sng" dirty="0" err="1" smtClean="0">
                <a:solidFill>
                  <a:srgbClr val="303C18"/>
                </a:solidFill>
              </a:rPr>
              <a:t>karotinoid</a:t>
            </a:r>
            <a:r>
              <a:rPr lang="hu-HU" i="1" u="sng" dirty="0" smtClean="0">
                <a:solidFill>
                  <a:srgbClr val="303C18"/>
                </a:solidFill>
              </a:rPr>
              <a:t> alapváz apoláris</a:t>
            </a:r>
            <a:endParaRPr lang="hu-HU" dirty="0" smtClean="0">
              <a:solidFill>
                <a:srgbClr val="303C18"/>
              </a:solidFill>
            </a:endParaRPr>
          </a:p>
          <a:p>
            <a:r>
              <a:rPr lang="hu-HU" dirty="0" smtClean="0">
                <a:solidFill>
                  <a:srgbClr val="303C18"/>
                </a:solidFill>
              </a:rPr>
              <a:t>A </a:t>
            </a:r>
            <a:r>
              <a:rPr lang="hu-HU" i="1" u="sng" dirty="0" err="1" smtClean="0">
                <a:solidFill>
                  <a:srgbClr val="303C18"/>
                </a:solidFill>
              </a:rPr>
              <a:t>xantofill</a:t>
            </a:r>
            <a:r>
              <a:rPr lang="hu-HU" dirty="0" smtClean="0">
                <a:solidFill>
                  <a:srgbClr val="303C18"/>
                </a:solidFill>
              </a:rPr>
              <a:t> két végén van két </a:t>
            </a:r>
            <a:r>
              <a:rPr lang="hu-HU" i="1" u="sng" dirty="0" smtClean="0">
                <a:solidFill>
                  <a:srgbClr val="303C18"/>
                </a:solidFill>
              </a:rPr>
              <a:t>poláris OH csoport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Ezért hamarabb megkötődik mint a karotin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A </a:t>
            </a:r>
            <a:r>
              <a:rPr lang="hu-HU" i="1" u="sng" dirty="0" smtClean="0">
                <a:solidFill>
                  <a:srgbClr val="303C18"/>
                </a:solidFill>
              </a:rPr>
              <a:t>karotin</a:t>
            </a:r>
            <a:r>
              <a:rPr lang="hu-HU" dirty="0" smtClean="0">
                <a:solidFill>
                  <a:srgbClr val="303C18"/>
                </a:solidFill>
              </a:rPr>
              <a:t> teljesen </a:t>
            </a:r>
            <a:r>
              <a:rPr lang="hu-HU" i="1" u="sng" dirty="0" smtClean="0">
                <a:solidFill>
                  <a:srgbClr val="303C18"/>
                </a:solidFill>
              </a:rPr>
              <a:t>apoláris</a:t>
            </a:r>
            <a:endParaRPr lang="hu-HU" dirty="0" smtClean="0">
              <a:solidFill>
                <a:srgbClr val="303C18"/>
              </a:solidFill>
            </a:endParaRPr>
          </a:p>
          <a:p>
            <a:r>
              <a:rPr lang="hu-HU" dirty="0" smtClean="0">
                <a:solidFill>
                  <a:srgbClr val="303C18"/>
                </a:solidFill>
              </a:rPr>
              <a:t>Ezért sokáig felfut</a:t>
            </a:r>
          </a:p>
          <a:p>
            <a:endParaRPr lang="hu-HU" i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Példák a vékonyréteg kromatográfia g</a:t>
            </a:r>
            <a:r>
              <a:rPr lang="hu-HU" dirty="0" smtClean="0">
                <a:solidFill>
                  <a:schemeClr val="accent3">
                    <a:lumMod val="50000"/>
                  </a:schemeClr>
                </a:solidFill>
              </a:rPr>
              <a:t>yakorlati jelentőségére</a:t>
            </a:r>
            <a:endParaRPr lang="hu-H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>
                <a:solidFill>
                  <a:srgbClr val="303C18"/>
                </a:solidFill>
              </a:rPr>
              <a:t>Szerves reakciók előrehaladottságát lehet megállapítani vele, illetve hogy megy-e még tovább a </a:t>
            </a:r>
            <a:r>
              <a:rPr lang="hu-HU" dirty="0" smtClean="0">
                <a:solidFill>
                  <a:srgbClr val="303C18"/>
                </a:solidFill>
              </a:rPr>
              <a:t>reakció</a:t>
            </a:r>
            <a:endParaRPr lang="hu-HU" dirty="0" smtClean="0">
              <a:solidFill>
                <a:srgbClr val="303C18"/>
              </a:solidFill>
            </a:endParaRPr>
          </a:p>
          <a:p>
            <a:r>
              <a:rPr lang="hu-HU" dirty="0" smtClean="0">
                <a:solidFill>
                  <a:srgbClr val="303C18"/>
                </a:solidFill>
              </a:rPr>
              <a:t>Mesterséges ételfestékek szétválasztása </a:t>
            </a:r>
            <a:r>
              <a:rPr lang="hu-HU" dirty="0" smtClean="0">
                <a:solidFill>
                  <a:srgbClr val="303C18"/>
                </a:solidFill>
              </a:rPr>
              <a:t>meghatározása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Tisztaságvizsgálat (gyártásközi, gyógyszeripar)</a:t>
            </a:r>
          </a:p>
          <a:p>
            <a:r>
              <a:rPr lang="hu-HU" dirty="0" smtClean="0">
                <a:solidFill>
                  <a:srgbClr val="303C18"/>
                </a:solidFill>
              </a:rPr>
              <a:t>Előtanulmányok a nagyműszeres (pl. HPLC) kromatográfiás vizsgálatokhoz</a:t>
            </a:r>
          </a:p>
          <a:p>
            <a:r>
              <a:rPr lang="hu-HU" dirty="0" err="1" smtClean="0">
                <a:solidFill>
                  <a:srgbClr val="303C18"/>
                </a:solidFill>
              </a:rPr>
              <a:t>Preparatív</a:t>
            </a:r>
            <a:r>
              <a:rPr lang="hu-HU" dirty="0" smtClean="0">
                <a:solidFill>
                  <a:srgbClr val="303C18"/>
                </a:solidFill>
              </a:rPr>
              <a:t> elválasztás (0,1-1,0 g anyag)</a:t>
            </a:r>
            <a:endParaRPr lang="hu-HU" dirty="0" smtClean="0">
              <a:solidFill>
                <a:srgbClr val="303C18"/>
              </a:solidFill>
            </a:endParaRPr>
          </a:p>
          <a:p>
            <a:endParaRPr lang="hu-HU" dirty="0">
              <a:solidFill>
                <a:srgbClr val="303C1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35696" y="5085184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hu-HU" sz="3600" dirty="0" smtClean="0">
                <a:solidFill>
                  <a:srgbClr val="EFC21D"/>
                </a:solidFill>
              </a:rPr>
              <a:t>Köszönöm a figyelmet!</a:t>
            </a:r>
            <a:endParaRPr lang="hu-HU" sz="3600" dirty="0">
              <a:solidFill>
                <a:srgbClr val="EFC21D"/>
              </a:solidFill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 flipH="1">
            <a:off x="7308304" y="7101408"/>
            <a:ext cx="45719" cy="78904"/>
          </a:xfrm>
        </p:spPr>
        <p:txBody>
          <a:bodyPr>
            <a:normAutofit fontScale="25000" lnSpcReduction="20000"/>
          </a:bodyPr>
          <a:lstStyle/>
          <a:p>
            <a:endParaRPr lang="hu-HU" dirty="0"/>
          </a:p>
        </p:txBody>
      </p:sp>
      <p:pic>
        <p:nvPicPr>
          <p:cNvPr id="7" name="Kép helye 6" descr="ezt-neked-hoztam-300x30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6482" b="6482"/>
          <a:stretch>
            <a:fillRect/>
          </a:stretch>
        </p:blipFill>
        <p:spPr>
          <a:xfrm>
            <a:off x="1835696" y="188640"/>
            <a:ext cx="5472608" cy="47631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0" y="612775"/>
            <a:ext cx="7278688" cy="4114800"/>
          </a:xfrm>
        </p:spPr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2286000" y="-15314592"/>
            <a:ext cx="6858000" cy="24745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Kedves Kata!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Köszönöm, mentettem, és a következő javaslataim vannak: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1. A magyarázat alapvetően jó, de az egész kiselőadás sokkal interaktívabb lehetne, ha a hallgatóság jönne rá a 4 vegyület képletét látva a felfutási sorrendre. Tehát javaslom, hogy az 5. és a 6. diát cserélje fel. Számozza meg a vegyületek képletét és kérje meg a hallgatótársait, hogy állítsák a 4 vegyületet sorrendbe a növekvő polaritás szerint. Így kijön a sorrend (az apoláris karotin az 1. és a legpolárisabb </a:t>
            </a:r>
            <a:r>
              <a:rPr lang="hu-HU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klorofill-b</a:t>
            </a: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 a 4.). Utána megkérdezheti, hogy milyen polaritású a cellulóz (poláris a sok -OH csoport és a közöttük megkötött víz miatt). Utolsó előtti kérdés: Akkor a hasonló "a hasonlót szereti" elv alapján melyik vegyület kötődik a legkevésbé a papírhoz? (A karotin.) Utolsó kérdés: Tehát melyik vegyület fog a leggyorsabban haladni a futtatás során? (A karotin.) Aztán megmutatja nekik a magyarázatot tartalmazó diákat, s még egyszer, szépen lassan végig haladva a 4 vegyület polaritásának okán és következményein. Ezalatt nagyjából el is készül az új </a:t>
            </a:r>
            <a:r>
              <a:rPr lang="hu-HU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kromatogram</a:t>
            </a: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.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2. (2. dia): A kísérletleírás eredetileg úgy szól, hogy hexán:aceton = 7:3 térfogatarányú elegyével dörzsöljük el ("</a:t>
            </a:r>
            <a:r>
              <a:rPr lang="hu-HU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digeráljuk</a:t>
            </a: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") a zöld növényi leveleket. (A heptánt csak kényszerből használtam.)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3. (3. dia): A kromatográfia nem egy módszer, hanem egy hatalmas módszercsoport, amelynek könyvtárnyi szakirodalma van. Még a vékonyréteg kromatográfia (VRK) is sokféle (persze, a kréta nem tartozik oda, az inkább az </a:t>
            </a:r>
            <a:r>
              <a:rPr lang="hu-HU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oszlopkromatográfia</a:t>
            </a: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 őse). A </a:t>
            </a:r>
            <a:r>
              <a:rPr lang="hu-HU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papírkromtográfia</a:t>
            </a: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 mellett meg kell említeni, hogy laborokban inkább vékony </a:t>
            </a:r>
            <a:r>
              <a:rPr lang="hu-HU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szilikagél</a:t>
            </a: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, alumínium-oxid stb. rétegekkel bevont üveg, ill. műanyag vagy fémlapokat szoktak használni, amelyeken sokkal jobb elválasztás érhető el. A technikáról is meg kell mondani, hogy a valóságban azért ettől bonyolultabb (pl. felcseppentés és beszárítás, zárt tér.) A színtelen vegyületek foltjait pedig pl. UV-fényben vagy előhívó reagensekkel (jódgőz, </a:t>
            </a:r>
            <a:r>
              <a:rPr lang="hu-HU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ninhidrin</a:t>
            </a: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 stb.) jelenítik meg.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4. (4. dia): Hiányzik az a logikai láncszem, hogy amelyik vegyület erősebb kölcsönhatást alakít ki az állófázissal, az erősebben is kötődik hozzá, ezért lassabban fut.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5. (7-8. dia): Pontosan kell fogalmazni. Nem "gyorsabban", hanem "erősebben" kötődnek a polárisabb vegyületek a papírhoz. A </a:t>
            </a:r>
            <a:r>
              <a:rPr lang="hu-HU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klorofill-b</a:t>
            </a: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 pedig nem "először", hanem a "legerősebben" kötődik, ezért az halad a leglassabban. A karotin viszont nem "sokáig" fut, hanem a legmagasabbra (gyakorlatilag az oldószerfronttal együtt, mert apoláris révén alig kötődik a poláris papírhoz.)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6. (7-8. dia) A magyarázatokat logikai sorrendbe kell tenni (elindul a karotintól és halad a legpolárisabb </a:t>
            </a:r>
            <a:r>
              <a:rPr lang="hu-HU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klorofill-b</a:t>
            </a: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 felé).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7. (9. dia) A gyakorlati jelentősége a kromatográfiáknak ettől sokkal szélesebb körű, még a VRK esetében is (pl. fehérjék aminosav alkotórészeinek szétválasztása). Nem is beszélve a hatalmas, millió dolláros műszerekről (GC, HPLC). A műszereket név szerint persze nem kell említeni ezen a szinten, elég azt mondani, hogy rendkívül érzékenyek, és ezért nagyon pici mennyiségű mintában nagyon hasonló szerkezetű anyagok minőségi és mennyiségi meghatározására is alkalmasak. Ezért a kromatográfia az analitika egyik legfontosabb ága. Jó lenne, ha néhány konkrét adatot tudna mondani a GC, ill. a HPLC műszerek jelenlegi érzékenységére (milyen koncentrációjú anyagok mutathatók ki velük).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>
                <a:solidFill>
                  <a:srgbClr val="000000"/>
                </a:solidFill>
                <a:latin typeface="Lucida Console" panose="020B0609040504020204" pitchFamily="49" charset="0"/>
              </a:rPr>
              <a:t>8. Alaposan olvassa át még egyszer a diákat, és javítsa a gépelési hibákat (pl. 2. dia: dörzsárban).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99207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244</Words>
  <Application>Microsoft Office PowerPoint</Application>
  <PresentationFormat>Diavetítés a képernyőre (4:3 oldalarány)</PresentationFormat>
  <Paragraphs>43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Calibri</vt:lpstr>
      <vt:lpstr>Lucida Console</vt:lpstr>
      <vt:lpstr>Office-téma</vt:lpstr>
      <vt:lpstr>Papírkromatográfiás vizsgálat</vt:lpstr>
      <vt:lpstr>Kísérlet leírás</vt:lpstr>
      <vt:lpstr>A kromatográfia</vt:lpstr>
      <vt:lpstr>A kromatográfia alapelve</vt:lpstr>
      <vt:lpstr>Mit látunk?</vt:lpstr>
      <vt:lpstr>cellulóz</vt:lpstr>
      <vt:lpstr>Magyarázat</vt:lpstr>
      <vt:lpstr>Magyarázat 2.</vt:lpstr>
      <vt:lpstr>Példák a vékonyréteg kromatográfia gyakorlati jelentőségére</vt:lpstr>
      <vt:lpstr>Köszönöm a figyelmet!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User</dc:creator>
  <cp:lastModifiedBy>Luca</cp:lastModifiedBy>
  <cp:revision>43</cp:revision>
  <dcterms:created xsi:type="dcterms:W3CDTF">2014-11-14T22:04:58Z</dcterms:created>
  <dcterms:modified xsi:type="dcterms:W3CDTF">2015-01-02T05:07:22Z</dcterms:modified>
</cp:coreProperties>
</file>