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9" r:id="rId3"/>
    <p:sldId id="263" r:id="rId4"/>
    <p:sldId id="261" r:id="rId5"/>
    <p:sldId id="262" r:id="rId6"/>
    <p:sldId id="265" r:id="rId7"/>
    <p:sldId id="264" r:id="rId8"/>
    <p:sldId id="267" r:id="rId9"/>
    <p:sldId id="270" r:id="rId10"/>
    <p:sldId id="271" r:id="rId11"/>
    <p:sldId id="269" r:id="rId12"/>
    <p:sldId id="266" r:id="rId13"/>
    <p:sldId id="258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9" autoAdjust="0"/>
    <p:restoredTop sz="9466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A4C8A-DB82-4C8D-8B94-4B1B0FFD03C9}" type="datetimeFigureOut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11818-E525-4501-8DE2-3501B0E6A8D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8227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11818-E525-4501-8DE2-3501B0E6A8D9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36298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E315E-6A0C-4C57-9194-1E165C669686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01C2-BEFC-4BAD-9A38-BFF7A7CFC99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543C1-E4A4-4F79-9D2C-D93B4CFC230A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01C2-BEFC-4BAD-9A38-BFF7A7CFC99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9A477-41BE-4E81-A495-F02A459BF1A9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01C2-BEFC-4BAD-9A38-BFF7A7CFC99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6FD8A-A6AA-4B6F-B91D-EC021216C036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01C2-BEFC-4BAD-9A38-BFF7A7CFC99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4CD3F-AAFF-41E4-AC58-B6A37EE337DC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01C2-BEFC-4BAD-9A38-BFF7A7CFC99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FE9BF-9FD6-4177-ADEF-D4A4D5C1F5DA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01C2-BEFC-4BAD-9A38-BFF7A7CFC99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82933-7434-4618-851B-96F5CB275A20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01C2-BEFC-4BAD-9A38-BFF7A7CFC99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20A49-A144-4BEA-A51A-C3FA6C9DD545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01C2-BEFC-4BAD-9A38-BFF7A7CFC99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CD30-C38E-4E0D-9889-E00543A68C47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01C2-BEFC-4BAD-9A38-BFF7A7CFC99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0E9F-0D6D-4BBB-B76C-52325925649B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01C2-BEFC-4BAD-9A38-BFF7A7CFC99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7DD43-34E4-4219-8900-2CC1DB2F1C59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D01C2-BEFC-4BAD-9A38-BFF7A7CFC99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4F5D-FC77-482C-B268-D15658A85C8D}" type="datetime1">
              <a:rPr lang="hu-HU" smtClean="0"/>
              <a:pPr/>
              <a:t>2015.01.02.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 smtClean="0"/>
              <a:t>Kerényi Péter</a:t>
            </a: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D01C2-BEFC-4BAD-9A38-BFF7A7CFC995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hu.wikipedia.org/wiki/Desztill%C3%A1ci%C3%B3" TargetMode="External"/><Relationship Id="rId13" Type="http://schemas.openxmlformats.org/officeDocument/2006/relationships/hyperlink" Target="http://m.cdn.blog.hu/le/levaymate/image/!!/DSC01609.jpg" TargetMode="External"/><Relationship Id="rId3" Type="http://schemas.openxmlformats.org/officeDocument/2006/relationships/hyperlink" Target="http://mek.niif.hu/02100/02115/html/4-1694.html" TargetMode="External"/><Relationship Id="rId7" Type="http://schemas.openxmlformats.org/officeDocument/2006/relationships/hyperlink" Target="http://cms.sulinet.hu/get/d/41bb29a0-6382-4fe9-859c-8ea1174c65ec/1/9/b/Large/k0154_n.jpg" TargetMode="External"/><Relationship Id="rId12" Type="http://schemas.openxmlformats.org/officeDocument/2006/relationships/hyperlink" Target="http://www.malimonbau.hu/images/page/confosport.jpg" TargetMode="External"/><Relationship Id="rId2" Type="http://schemas.openxmlformats.org/officeDocument/2006/relationships/hyperlink" Target="http://minecraft-hu.gamepedia.com/Fasz%C3%A9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u.wikipedia.org/wiki/Metanol" TargetMode="External"/><Relationship Id="rId11" Type="http://schemas.openxmlformats.org/officeDocument/2006/relationships/hyperlink" Target="http://fikesz.hu/wp-content/uploads/2012/04/coconut-carbon.jpg" TargetMode="External"/><Relationship Id="rId5" Type="http://schemas.openxmlformats.org/officeDocument/2006/relationships/hyperlink" Target="http://hu.wikipedia.org/wiki/Ecetsav" TargetMode="External"/><Relationship Id="rId15" Type="http://schemas.openxmlformats.org/officeDocument/2006/relationships/hyperlink" Target="http://1.bp.blogspot.com/-eC8gOKnVFes/Tacskzep_sI/AAAAAAAAACU/1esKbPBDkF4/s1600/adsorptionvsabsorption2.gif" TargetMode="External"/><Relationship Id="rId10" Type="http://schemas.openxmlformats.org/officeDocument/2006/relationships/hyperlink" Target="http://hellovadasz.eu/Vadhivo--sipok-es-Csalifolyadek/Csalifolyadek/AKAH-B--kkfa-Katrany--5-0-LTR--71526005" TargetMode="External"/><Relationship Id="rId4" Type="http://schemas.openxmlformats.org/officeDocument/2006/relationships/hyperlink" Target="https://sites.google.com/site/tbernadettportfolio/home/ket-hattyu-patyolat" TargetMode="External"/><Relationship Id="rId9" Type="http://schemas.openxmlformats.org/officeDocument/2006/relationships/hyperlink" Target="http://www.gyongyharmatoscsudafa.info/wp-content/uploads/2014/01/faszen.jpg" TargetMode="External"/><Relationship Id="rId14" Type="http://schemas.openxmlformats.org/officeDocument/2006/relationships/hyperlink" Target="http://www.demotivalo.net/pic/1324945253.5453-Cigaretta-f.jpg?101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312446751-c_3ye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57422" y="1928802"/>
            <a:ext cx="4857784" cy="4420583"/>
          </a:xfrm>
        </p:spPr>
      </p:pic>
      <p:sp>
        <p:nvSpPr>
          <p:cNvPr id="5" name="TextBox 4"/>
          <p:cNvSpPr txBox="1"/>
          <p:nvPr/>
        </p:nvSpPr>
        <p:spPr>
          <a:xfrm>
            <a:off x="8001024" y="5929330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[1]</a:t>
            </a:r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57224" y="35716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Faszén</a:t>
            </a:r>
            <a:endParaRPr kumimoji="0" lang="hu-H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Hogyan készül?</a:t>
            </a:r>
            <a:endParaRPr lang="hu-HU" dirty="0"/>
          </a:p>
        </p:txBody>
      </p:sp>
      <p:grpSp>
        <p:nvGrpSpPr>
          <p:cNvPr id="6" name="Group 5"/>
          <p:cNvGrpSpPr/>
          <p:nvPr/>
        </p:nvGrpSpPr>
        <p:grpSpPr>
          <a:xfrm>
            <a:off x="1500166" y="1714488"/>
            <a:ext cx="6286544" cy="4286280"/>
            <a:chOff x="500034" y="1428736"/>
            <a:chExt cx="2786082" cy="1869530"/>
          </a:xfrm>
        </p:grpSpPr>
        <p:pic>
          <p:nvPicPr>
            <p:cNvPr id="4" name="Picture 2" descr="D:\egyetem\KEMIA\kémtan\faszen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0034" y="1428736"/>
              <a:ext cx="2643206" cy="1539849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2643174" y="2928934"/>
              <a:ext cx="6429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 smtClean="0"/>
                <a:t>[2]</a:t>
              </a:r>
              <a:endParaRPr lang="hu-HU" dirty="0"/>
            </a:p>
          </p:txBody>
        </p:sp>
      </p:grp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Kicsiben:</a:t>
            </a:r>
            <a:endParaRPr lang="hu-HU" dirty="0"/>
          </a:p>
        </p:txBody>
      </p:sp>
      <p:grpSp>
        <p:nvGrpSpPr>
          <p:cNvPr id="5" name="Group 4"/>
          <p:cNvGrpSpPr/>
          <p:nvPr/>
        </p:nvGrpSpPr>
        <p:grpSpPr>
          <a:xfrm>
            <a:off x="2000232" y="1500174"/>
            <a:ext cx="6157790" cy="4941364"/>
            <a:chOff x="2000232" y="1500174"/>
            <a:chExt cx="6157790" cy="4941364"/>
          </a:xfrm>
        </p:grpSpPr>
        <p:pic>
          <p:nvPicPr>
            <p:cNvPr id="3074" name="Picture 2" descr="D:\egyetem\KEMIA\kémtan\kisérlet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00232" y="1500174"/>
              <a:ext cx="5643602" cy="4816730"/>
            </a:xfrm>
            <a:prstGeom prst="rect">
              <a:avLst/>
            </a:prstGeom>
            <a:noFill/>
          </p:spPr>
        </p:pic>
        <p:sp>
          <p:nvSpPr>
            <p:cNvPr id="4" name="TextBox 3"/>
            <p:cNvSpPr txBox="1"/>
            <p:nvPr/>
          </p:nvSpPr>
          <p:spPr>
            <a:xfrm>
              <a:off x="7715272" y="6072206"/>
              <a:ext cx="4427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 smtClean="0"/>
                <a:t>[6]</a:t>
              </a:r>
              <a:endParaRPr lang="hu-HU" dirty="0"/>
            </a:p>
          </p:txBody>
        </p:sp>
      </p:grp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Régen (~1900), itthon:</a:t>
            </a:r>
            <a:endParaRPr lang="hu-HU" dirty="0"/>
          </a:p>
        </p:txBody>
      </p:sp>
      <p:pic>
        <p:nvPicPr>
          <p:cNvPr id="2050" name="Picture 2" descr="D:\egyetem\KEMIA\kémtan\boksa közep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285860"/>
            <a:ext cx="3143272" cy="2246515"/>
          </a:xfrm>
          <a:prstGeom prst="rect">
            <a:avLst/>
          </a:prstGeom>
          <a:noFill/>
        </p:spPr>
      </p:pic>
      <p:pic>
        <p:nvPicPr>
          <p:cNvPr id="2051" name="Picture 3" descr="D:\egyetem\KEMIA\kémtan\boksa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1214422"/>
            <a:ext cx="2114450" cy="3143272"/>
          </a:xfrm>
          <a:prstGeom prst="rect">
            <a:avLst/>
          </a:prstGeom>
          <a:noFill/>
        </p:spPr>
      </p:pic>
      <p:pic>
        <p:nvPicPr>
          <p:cNvPr id="2053" name="Picture 5" descr="D:\egyetem\KEMIA\kémtan\taposá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4500570"/>
            <a:ext cx="3000396" cy="1830575"/>
          </a:xfrm>
          <a:prstGeom prst="rect">
            <a:avLst/>
          </a:prstGeom>
          <a:noFill/>
        </p:spPr>
      </p:pic>
      <p:grpSp>
        <p:nvGrpSpPr>
          <p:cNvPr id="11" name="Group 10"/>
          <p:cNvGrpSpPr/>
          <p:nvPr/>
        </p:nvGrpSpPr>
        <p:grpSpPr>
          <a:xfrm>
            <a:off x="500034" y="3714752"/>
            <a:ext cx="3143272" cy="2932347"/>
            <a:chOff x="500034" y="3714752"/>
            <a:chExt cx="3143272" cy="2932347"/>
          </a:xfrm>
        </p:grpSpPr>
        <p:pic>
          <p:nvPicPr>
            <p:cNvPr id="2052" name="Picture 4" descr="D:\egyetem\KEMIA\kémtan\gyújtás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00034" y="3714752"/>
              <a:ext cx="3143272" cy="2128258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1071538" y="6000768"/>
              <a:ext cx="25356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 smtClean="0"/>
                <a:t>8–12 napig izzik!!</a:t>
              </a:r>
            </a:p>
            <a:p>
              <a:r>
                <a:rPr lang="hu-HU" dirty="0" smtClean="0"/>
                <a:t>350-400 °C (sütő: 220 °C)</a:t>
              </a:r>
              <a:endParaRPr lang="hu-HU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286776" y="6357958"/>
            <a:ext cx="811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[3], [4]</a:t>
            </a:r>
            <a:endParaRPr lang="hu-HU" dirty="0"/>
          </a:p>
        </p:txBody>
      </p:sp>
      <p:pic>
        <p:nvPicPr>
          <p:cNvPr id="2054" name="Picture 6" descr="D:\egyetem\KEMIA\kémtan\boksa3.png.1379601379448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6" y="1857364"/>
            <a:ext cx="3252117" cy="221457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072330" y="5072074"/>
            <a:ext cx="14253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/>
              <a:t>MA IS!!</a:t>
            </a:r>
          </a:p>
          <a:p>
            <a:r>
              <a:rPr lang="hu-HU" sz="1600" dirty="0" smtClean="0"/>
              <a:t>      (elv u.a.)</a:t>
            </a:r>
            <a:r>
              <a:rPr lang="hu-HU" sz="3200" dirty="0" smtClean="0"/>
              <a:t/>
            </a:r>
            <a:br>
              <a:rPr lang="hu-HU" sz="3200" dirty="0" smtClean="0"/>
            </a:br>
            <a:endParaRPr lang="hu-HU" sz="320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Mi van benne?</a:t>
            </a:r>
            <a:endParaRPr lang="hu-H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hu-HU" sz="2800" dirty="0" smtClean="0"/>
              <a:t>100 kg fából </a:t>
            </a:r>
            <a:r>
              <a:rPr lang="hu-HU" sz="2800" baseline="30000" dirty="0" smtClean="0"/>
              <a:t>[4]</a:t>
            </a:r>
            <a:r>
              <a:rPr lang="hu-HU" sz="2800" dirty="0" smtClean="0"/>
              <a:t>:</a:t>
            </a:r>
          </a:p>
          <a:p>
            <a:r>
              <a:rPr lang="hu-HU" sz="2800" dirty="0" smtClean="0"/>
              <a:t> 25-30 kg </a:t>
            </a:r>
            <a:r>
              <a:rPr lang="hu-HU" sz="2800" dirty="0" smtClean="0"/>
              <a:t>faszén</a:t>
            </a:r>
            <a:endParaRPr lang="hu-HU" sz="2800" dirty="0" smtClean="0"/>
          </a:p>
          <a:p>
            <a:r>
              <a:rPr lang="hu-HU" sz="2800" dirty="0" smtClean="0"/>
              <a:t> 45 kg víz (fp.: ~100 °C)</a:t>
            </a:r>
          </a:p>
          <a:p>
            <a:r>
              <a:rPr lang="hu-HU" sz="2800" dirty="0"/>
              <a:t> </a:t>
            </a:r>
            <a:r>
              <a:rPr lang="hu-HU" sz="2800" dirty="0" smtClean="0"/>
              <a:t>2 kg faszesz (fp.: ~66 °C)</a:t>
            </a:r>
          </a:p>
          <a:p>
            <a:r>
              <a:rPr lang="hu-HU" sz="2800" dirty="0" smtClean="0"/>
              <a:t> 4 kg faecet (fp.: ~118 °C)</a:t>
            </a:r>
          </a:p>
          <a:p>
            <a:r>
              <a:rPr lang="hu-HU" sz="2800" dirty="0"/>
              <a:t> </a:t>
            </a:r>
            <a:r>
              <a:rPr lang="hu-HU" sz="2800" dirty="0" smtClean="0"/>
              <a:t>17 kg gázok</a:t>
            </a:r>
          </a:p>
          <a:p>
            <a:r>
              <a:rPr lang="hu-HU" sz="2800" dirty="0" smtClean="0"/>
              <a:t> 7 kg </a:t>
            </a:r>
            <a:r>
              <a:rPr lang="hu-HU" sz="2800" dirty="0" smtClean="0"/>
              <a:t>fakátrány (folyadék)</a:t>
            </a:r>
            <a:endParaRPr lang="hu-HU" sz="2800" dirty="0" smtClean="0"/>
          </a:p>
          <a:p>
            <a:pPr>
              <a:buNone/>
            </a:pPr>
            <a:endParaRPr lang="hu-HU" sz="2800" dirty="0" smtClean="0"/>
          </a:p>
          <a:p>
            <a:pPr>
              <a:buNone/>
            </a:pPr>
            <a:r>
              <a:rPr lang="hu-HU" sz="2800" dirty="0"/>
              <a:t> </a:t>
            </a:r>
            <a:endParaRPr lang="hu-HU" sz="2800" dirty="0" smtClean="0"/>
          </a:p>
          <a:p>
            <a:pPr>
              <a:buNone/>
            </a:pPr>
            <a:endParaRPr lang="hu-HU" sz="2800" dirty="0"/>
          </a:p>
        </p:txBody>
      </p:sp>
      <p:sp>
        <p:nvSpPr>
          <p:cNvPr id="7" name="Right Brace 6"/>
          <p:cNvSpPr/>
          <p:nvPr/>
        </p:nvSpPr>
        <p:spPr>
          <a:xfrm>
            <a:off x="4357686" y="2643182"/>
            <a:ext cx="428628" cy="1785950"/>
          </a:xfrm>
          <a:prstGeom prst="righ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extBox 7"/>
          <p:cNvSpPr txBox="1"/>
          <p:nvPr/>
        </p:nvSpPr>
        <p:spPr>
          <a:xfrm>
            <a:off x="4714844" y="3286124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/>
              <a:t>~400 </a:t>
            </a:r>
            <a:r>
              <a:rPr lang="hu-HU" sz="2800" dirty="0" err="1" smtClean="0"/>
              <a:t>°</a:t>
            </a:r>
            <a:r>
              <a:rPr lang="hu-HU" sz="2800" dirty="0" err="1" smtClean="0"/>
              <a:t>C-on</a:t>
            </a:r>
            <a:r>
              <a:rPr lang="hu-HU" sz="2800" dirty="0" smtClean="0"/>
              <a:t> </a:t>
            </a:r>
            <a:r>
              <a:rPr lang="hu-HU" sz="2800" dirty="0" smtClean="0"/>
              <a:t>gáz</a:t>
            </a:r>
            <a:endParaRPr lang="hu-HU" sz="28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3286116" y="2143116"/>
            <a:ext cx="5318332" cy="461665"/>
            <a:chOff x="2214544" y="2071678"/>
            <a:chExt cx="3643339" cy="461665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2214544" y="2285992"/>
              <a:ext cx="1143008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286114" y="2071678"/>
              <a:ext cx="25717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2400" dirty="0" smtClean="0"/>
                <a:t> Marad </a:t>
              </a:r>
              <a:r>
                <a:rPr lang="hu-HU" sz="2400" dirty="0" smtClean="0"/>
                <a:t>csak a </a:t>
              </a:r>
              <a:r>
                <a:rPr lang="hu-HU" sz="2400" dirty="0" smtClean="0"/>
                <a:t>szilárd szén</a:t>
              </a:r>
              <a:r>
                <a:rPr lang="hu-HU" sz="2400" dirty="0" smtClean="0"/>
                <a:t>!</a:t>
              </a:r>
              <a:endParaRPr lang="hu-HU" sz="2400" dirty="0"/>
            </a:p>
          </p:txBody>
        </p:sp>
      </p:grp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Desztilláció</a:t>
            </a:r>
            <a:endParaRPr lang="hu-HU" dirty="0"/>
          </a:p>
        </p:txBody>
      </p:sp>
      <p:pic>
        <p:nvPicPr>
          <p:cNvPr id="3" name="Picture 2" descr="D:\egyetem\KEMIA\kémtan\Deszti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142985"/>
            <a:ext cx="3768854" cy="500066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072462" y="6500834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[7]</a:t>
            </a:r>
            <a:endParaRPr lang="hu-H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grpSp>
        <p:nvGrpSpPr>
          <p:cNvPr id="10" name="Group 9"/>
          <p:cNvGrpSpPr/>
          <p:nvPr/>
        </p:nvGrpSpPr>
        <p:grpSpPr>
          <a:xfrm>
            <a:off x="6357950" y="1071546"/>
            <a:ext cx="1928826" cy="3314084"/>
            <a:chOff x="5786446" y="1857364"/>
            <a:chExt cx="2157216" cy="3528398"/>
          </a:xfrm>
        </p:grpSpPr>
        <p:pic>
          <p:nvPicPr>
            <p:cNvPr id="1027" name="Picture 3" descr="D:\egyetem\KEMIA\kémtan\Két_komponens_(biner)_elegy_folyamatos_frakcionáldesztillációja_hu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86446" y="2214554"/>
              <a:ext cx="2157216" cy="3171208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6429388" y="1857364"/>
              <a:ext cx="11020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 smtClean="0"/>
                <a:t>A nagyok:</a:t>
              </a:r>
              <a:endParaRPr lang="hu-H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Minden jó valamire...</a:t>
            </a:r>
            <a:endParaRPr lang="hu-H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grpSp>
        <p:nvGrpSpPr>
          <p:cNvPr id="10" name="Group 9"/>
          <p:cNvGrpSpPr/>
          <p:nvPr/>
        </p:nvGrpSpPr>
        <p:grpSpPr>
          <a:xfrm>
            <a:off x="285720" y="1285860"/>
            <a:ext cx="4057650" cy="2932347"/>
            <a:chOff x="428596" y="1643050"/>
            <a:chExt cx="4057650" cy="2932347"/>
          </a:xfrm>
        </p:grpSpPr>
        <p:pic>
          <p:nvPicPr>
            <p:cNvPr id="1026" name="Picture 2" descr="D:\egyetem\KEMIA\kémtan\grill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8596" y="1643050"/>
              <a:ext cx="4057650" cy="2212449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1785918" y="3929066"/>
              <a:ext cx="14505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 smtClean="0"/>
                <a:t>Faszén </a:t>
              </a:r>
              <a:r>
                <a:rPr lang="hu-HU" baseline="30000" dirty="0" smtClean="0"/>
                <a:t>[8]</a:t>
              </a:r>
            </a:p>
            <a:p>
              <a:r>
                <a:rPr lang="hu-HU" dirty="0" smtClean="0"/>
                <a:t>Tüzelés, főzés</a:t>
              </a:r>
              <a:endParaRPr lang="hu-HU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715008" y="1357298"/>
            <a:ext cx="2631579" cy="3772097"/>
            <a:chOff x="5000628" y="1571612"/>
            <a:chExt cx="2631579" cy="3772097"/>
          </a:xfrm>
        </p:grpSpPr>
        <p:pic>
          <p:nvPicPr>
            <p:cNvPr id="1027" name="Picture 3" descr="D:\egyetem\KEMIA\kémtan\AKAH-Bukkfa-Katrany--5-0-LTR--71526005_MED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0628" y="1571612"/>
              <a:ext cx="2500330" cy="2500330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5214942" y="4143380"/>
              <a:ext cx="2417265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 smtClean="0"/>
                <a:t>Kátrány </a:t>
              </a:r>
              <a:r>
                <a:rPr lang="hu-HU" baseline="30000" dirty="0" smtClean="0"/>
                <a:t>[9]</a:t>
              </a:r>
            </a:p>
            <a:p>
              <a:r>
                <a:rPr lang="hu-HU" dirty="0" smtClean="0"/>
                <a:t>Vadászcsali (?!), aszfalt, </a:t>
              </a:r>
            </a:p>
            <a:p>
              <a:r>
                <a:rPr lang="hu-HU" dirty="0" smtClean="0"/>
                <a:t>Szerves vegyipar</a:t>
              </a:r>
              <a:br>
                <a:rPr lang="hu-HU" dirty="0" smtClean="0"/>
              </a:br>
              <a:r>
                <a:rPr lang="hu-HU" dirty="0" smtClean="0"/>
                <a:t>(kátránypapír)</a:t>
              </a:r>
              <a:endParaRPr lang="hu-HU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14348" y="4214818"/>
            <a:ext cx="5669325" cy="2446736"/>
            <a:chOff x="714348" y="4214818"/>
            <a:chExt cx="5669325" cy="2446736"/>
          </a:xfrm>
        </p:grpSpPr>
        <p:pic>
          <p:nvPicPr>
            <p:cNvPr id="1028" name="Picture 4" descr="D:\egyetem\KEMIA\kémtan\fagaz8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348" y="4214818"/>
              <a:ext cx="3262314" cy="2446736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>
            <a:xfrm>
              <a:off x="4214810" y="5357826"/>
              <a:ext cx="21688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 smtClean="0"/>
                <a:t>Fagáz üzemű autó </a:t>
              </a:r>
              <a:r>
                <a:rPr lang="hu-HU" baseline="30000" dirty="0" smtClean="0"/>
                <a:t>[10]</a:t>
              </a:r>
              <a:endParaRPr lang="hu-HU" baseline="30000" dirty="0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357950" y="5786454"/>
            <a:ext cx="2174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Ismerős valahonnan?</a:t>
            </a:r>
          </a:p>
          <a:p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Még egyszer ugyanezt!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Mi lesz, ha tovább hevítjük a faszenet (vagy </a:t>
            </a:r>
            <a:r>
              <a:rPr lang="hu-HU" dirty="0" smtClean="0"/>
              <a:t>a másból</a:t>
            </a:r>
            <a:r>
              <a:rPr lang="hu-HU" dirty="0" smtClean="0"/>
              <a:t> készült mesterséges szenet)?</a:t>
            </a:r>
            <a:endParaRPr lang="hu-H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grpSp>
        <p:nvGrpSpPr>
          <p:cNvPr id="7" name="Group 6"/>
          <p:cNvGrpSpPr/>
          <p:nvPr/>
        </p:nvGrpSpPr>
        <p:grpSpPr>
          <a:xfrm>
            <a:off x="3428992" y="2643182"/>
            <a:ext cx="2428892" cy="3759955"/>
            <a:chOff x="1500166" y="2714620"/>
            <a:chExt cx="2428892" cy="3759955"/>
          </a:xfrm>
        </p:grpSpPr>
        <p:sp>
          <p:nvSpPr>
            <p:cNvPr id="5" name="TextBox 4"/>
            <p:cNvSpPr txBox="1"/>
            <p:nvPr/>
          </p:nvSpPr>
          <p:spPr>
            <a:xfrm>
              <a:off x="1928794" y="5643578"/>
              <a:ext cx="183268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400" dirty="0" smtClean="0"/>
                <a:t>Aktív szén </a:t>
              </a:r>
              <a:r>
                <a:rPr lang="hu-HU" sz="2400" baseline="30000" dirty="0" smtClean="0"/>
                <a:t>[11]</a:t>
              </a:r>
              <a:r>
                <a:rPr lang="hu-HU" sz="2400" dirty="0" smtClean="0"/>
                <a:t/>
              </a:r>
              <a:br>
                <a:rPr lang="hu-HU" sz="2400" dirty="0" smtClean="0"/>
              </a:br>
              <a:endParaRPr lang="hu-HU" sz="2400" dirty="0"/>
            </a:p>
          </p:txBody>
        </p:sp>
        <p:pic>
          <p:nvPicPr>
            <p:cNvPr id="2050" name="Picture 2" descr="D:\egyetem\KEMIA\kémtan\coconut-carbon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00166" y="2714620"/>
              <a:ext cx="2428892" cy="2991517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8429652" y="64293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Adszorpció – kísérlettel</a:t>
            </a:r>
            <a:endParaRPr lang="hu-H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pic>
        <p:nvPicPr>
          <p:cNvPr id="1026" name="Picture 2" descr="D:\egyetem\KEMIA\kémtan\adsorptionvsabsorption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714752"/>
            <a:ext cx="3571900" cy="2455681"/>
          </a:xfrm>
          <a:prstGeom prst="rect">
            <a:avLst/>
          </a:prstGeom>
          <a:noFill/>
        </p:spPr>
      </p:pic>
      <p:pic>
        <p:nvPicPr>
          <p:cNvPr id="1027" name="Picture 3" descr="D:\egyetem\KEMIA\kémtan\szorpció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357298"/>
            <a:ext cx="5346475" cy="24288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643834" y="6429396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[16], [17]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Saccometria</a:t>
            </a:r>
            <a:endParaRPr lang="hu-H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43240" y="6286520"/>
            <a:ext cx="2895600" cy="365125"/>
          </a:xfrm>
        </p:spPr>
        <p:txBody>
          <a:bodyPr/>
          <a:lstStyle/>
          <a:p>
            <a:r>
              <a:rPr lang="hu-HU" dirty="0" smtClean="0"/>
              <a:t>Kerényi Péter</a:t>
            </a:r>
            <a:endParaRPr lang="hu-HU" dirty="0"/>
          </a:p>
        </p:txBody>
      </p:sp>
      <p:grpSp>
        <p:nvGrpSpPr>
          <p:cNvPr id="6" name="Group 6"/>
          <p:cNvGrpSpPr/>
          <p:nvPr/>
        </p:nvGrpSpPr>
        <p:grpSpPr>
          <a:xfrm>
            <a:off x="1090578" y="1716096"/>
            <a:ext cx="2428892" cy="3759955"/>
            <a:chOff x="1500166" y="2714620"/>
            <a:chExt cx="2428892" cy="3759955"/>
          </a:xfrm>
        </p:grpSpPr>
        <p:sp>
          <p:nvSpPr>
            <p:cNvPr id="5" name="TextBox 4"/>
            <p:cNvSpPr txBox="1"/>
            <p:nvPr/>
          </p:nvSpPr>
          <p:spPr>
            <a:xfrm>
              <a:off x="1928794" y="5643578"/>
              <a:ext cx="183268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sz="2400" dirty="0" smtClean="0"/>
                <a:t>Aktív szén </a:t>
              </a:r>
              <a:r>
                <a:rPr lang="hu-HU" sz="2400" baseline="30000" dirty="0" smtClean="0"/>
                <a:t>[11]</a:t>
              </a:r>
              <a:r>
                <a:rPr lang="hu-HU" sz="2400" dirty="0" smtClean="0"/>
                <a:t/>
              </a:r>
              <a:br>
                <a:rPr lang="hu-HU" sz="2400" dirty="0" smtClean="0"/>
              </a:br>
              <a:r>
                <a:rPr lang="hu-HU" sz="2400" dirty="0" smtClean="0"/>
                <a:t>      ~1 g</a:t>
              </a:r>
              <a:endParaRPr lang="hu-HU" sz="2400" dirty="0"/>
            </a:p>
          </p:txBody>
        </p:sp>
        <p:pic>
          <p:nvPicPr>
            <p:cNvPr id="2050" name="Picture 2" descr="D:\egyetem\KEMIA\kémtan\coconut-carbon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00166" y="2714620"/>
              <a:ext cx="2428892" cy="2991517"/>
            </a:xfrm>
            <a:prstGeom prst="rect">
              <a:avLst/>
            </a:prstGeom>
            <a:noFill/>
          </p:spPr>
        </p:pic>
      </p:grpSp>
      <p:grpSp>
        <p:nvGrpSpPr>
          <p:cNvPr id="7" name="Group 19"/>
          <p:cNvGrpSpPr/>
          <p:nvPr/>
        </p:nvGrpSpPr>
        <p:grpSpPr>
          <a:xfrm>
            <a:off x="3876660" y="1930410"/>
            <a:ext cx="4586665" cy="3462061"/>
            <a:chOff x="4286248" y="2928934"/>
            <a:chExt cx="4586665" cy="3462061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4286248" y="4357694"/>
              <a:ext cx="71438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18"/>
            <p:cNvGrpSpPr/>
            <p:nvPr/>
          </p:nvGrpSpPr>
          <p:grpSpPr>
            <a:xfrm>
              <a:off x="5072066" y="2928934"/>
              <a:ext cx="3800847" cy="3462061"/>
              <a:chOff x="5072066" y="2928934"/>
              <a:chExt cx="3800847" cy="3462061"/>
            </a:xfrm>
          </p:grpSpPr>
          <p:pic>
            <p:nvPicPr>
              <p:cNvPr id="2052" name="Picture 4" descr="D:\egyetem\KEMIA\kémtan\confosport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072066" y="2928934"/>
                <a:ext cx="3800847" cy="2857520"/>
              </a:xfrm>
              <a:prstGeom prst="rect">
                <a:avLst/>
              </a:prstGeom>
              <a:noFill/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6215074" y="5929330"/>
                <a:ext cx="23812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hu-HU" sz="2400" dirty="0" smtClean="0"/>
                  <a:t>Öt teniszpálya!</a:t>
                </a:r>
                <a:r>
                  <a:rPr lang="hu-HU" sz="2400" baseline="30000" dirty="0" smtClean="0"/>
                  <a:t>[12]</a:t>
                </a:r>
                <a:endParaRPr lang="hu-HU" sz="2400" baseline="30000" dirty="0"/>
              </a:p>
            </p:txBody>
          </p:sp>
        </p:grpSp>
      </p:grpSp>
      <p:sp>
        <p:nvSpPr>
          <p:cNvPr id="18" name="TextBox 17"/>
          <p:cNvSpPr txBox="1"/>
          <p:nvPr/>
        </p:nvSpPr>
        <p:spPr>
          <a:xfrm>
            <a:off x="8020064" y="54308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sp>
        <p:nvSpPr>
          <p:cNvPr id="22" name="TextBox 21"/>
          <p:cNvSpPr txBox="1"/>
          <p:nvPr/>
        </p:nvSpPr>
        <p:spPr>
          <a:xfrm>
            <a:off x="3519470" y="2787666"/>
            <a:ext cx="1175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Felület?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Ezen alapszik:</a:t>
            </a:r>
            <a:endParaRPr lang="hu-H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  <p:pic>
        <p:nvPicPr>
          <p:cNvPr id="3074" name="Picture 2" descr="D:\egyetem\KEMIA\kémtan\DSC016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00175"/>
            <a:ext cx="4406776" cy="2286015"/>
          </a:xfrm>
          <a:prstGeom prst="rect">
            <a:avLst/>
          </a:prstGeom>
          <a:noFill/>
        </p:spPr>
      </p:pic>
      <p:pic>
        <p:nvPicPr>
          <p:cNvPr id="3075" name="Picture 3" descr="D:\egyetem\KEMIA\kémtan\1324945253.5453-Cigaretta-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428736"/>
            <a:ext cx="4169593" cy="4786346"/>
          </a:xfrm>
          <a:prstGeom prst="rect">
            <a:avLst/>
          </a:prstGeom>
          <a:noFill/>
        </p:spPr>
      </p:pic>
      <p:pic>
        <p:nvPicPr>
          <p:cNvPr id="3076" name="Picture 4" descr="D:\egyetem\KEMIA\kémtan\07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000504"/>
            <a:ext cx="1928826" cy="260799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286644" y="6357958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[13], [14], [15]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Köszönöm a figyelmet!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Hivatkozások</a:t>
            </a:r>
            <a:endParaRPr lang="hu-H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hu-HU" sz="1600" dirty="0" smtClean="0"/>
              <a:t>[1]: http://www.demotivalo.net//pic/1312446751-c_3ye2.jpg</a:t>
            </a:r>
          </a:p>
          <a:p>
            <a:pPr>
              <a:buNone/>
            </a:pPr>
            <a:r>
              <a:rPr lang="hu-HU" sz="1600" dirty="0" smtClean="0"/>
              <a:t>[2]: </a:t>
            </a:r>
            <a:r>
              <a:rPr lang="hu-HU" sz="1600" dirty="0" smtClean="0">
                <a:hlinkClick r:id="rId2"/>
              </a:rPr>
              <a:t>http://minecraft-hu.gamepedia.com/Fasz%C3%A9n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[3]: </a:t>
            </a:r>
            <a:r>
              <a:rPr lang="hu-HU" sz="1600" dirty="0" smtClean="0">
                <a:hlinkClick r:id="rId3"/>
              </a:rPr>
              <a:t>http://mek.niif.hu/02100/02115/html/4-1694.html</a:t>
            </a:r>
            <a:endParaRPr lang="hu-HU" sz="1600" dirty="0"/>
          </a:p>
          <a:p>
            <a:pPr>
              <a:buNone/>
            </a:pPr>
            <a:r>
              <a:rPr lang="hu-HU" sz="1600" dirty="0" smtClean="0"/>
              <a:t>[</a:t>
            </a:r>
            <a:r>
              <a:rPr lang="hu-HU" sz="1600" dirty="0"/>
              <a:t>4</a:t>
            </a:r>
            <a:r>
              <a:rPr lang="hu-HU" sz="1600" dirty="0" smtClean="0"/>
              <a:t>]:</a:t>
            </a:r>
            <a:r>
              <a:rPr lang="hu-HU" sz="1600" dirty="0" smtClean="0">
                <a:hlinkClick r:id="rId4"/>
              </a:rPr>
              <a:t>https://sites.google.com/site/tbernadettportfolio/home/ket-hattyu-patyolat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[5]: </a:t>
            </a:r>
            <a:r>
              <a:rPr lang="hu-HU" sz="1600" dirty="0" smtClean="0">
                <a:hlinkClick r:id="rId5"/>
              </a:rPr>
              <a:t>http://hu.wikipedia.org/wiki/Ecetsav</a:t>
            </a:r>
            <a:r>
              <a:rPr lang="hu-HU" sz="1600" dirty="0" smtClean="0"/>
              <a:t>, </a:t>
            </a:r>
            <a:r>
              <a:rPr lang="hu-HU" sz="1600" dirty="0" smtClean="0">
                <a:hlinkClick r:id="rId6"/>
              </a:rPr>
              <a:t>http://hu.wikipedia.org/wiki/Metanol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[6]: </a:t>
            </a:r>
            <a:r>
              <a:rPr lang="hu-HU" sz="1600" dirty="0" smtClean="0">
                <a:hlinkClick r:id="rId7"/>
              </a:rPr>
              <a:t>http://cms.sulinet.hu/get/d/41bb29a0-6382-4fe9-859c-8ea1174c65ec/1/9/b/Large/k0154_n.jpg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[7]: </a:t>
            </a:r>
            <a:r>
              <a:rPr lang="hu-HU" sz="1600" dirty="0" smtClean="0">
                <a:hlinkClick r:id="rId8"/>
              </a:rPr>
              <a:t>http://hu.wikipedia.org/wiki/Desztill%C3%A1ci%C3%B3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[8]: </a:t>
            </a:r>
            <a:r>
              <a:rPr lang="hu-HU" sz="1600" dirty="0" smtClean="0">
                <a:hlinkClick r:id="rId9"/>
              </a:rPr>
              <a:t>http://www.gyongyharmatoscsudafa.info/wp-content/uploads/2014/01/faszen.jpg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[9]: </a:t>
            </a:r>
            <a:r>
              <a:rPr lang="hu-HU" sz="1600" dirty="0" smtClean="0">
                <a:hlinkClick r:id="rId10"/>
              </a:rPr>
              <a:t>http://hellovadasz.eu/Vadhivo--sipok-es-Csalifolyadek/Csalifolyadek/AKAH-B--kkfa-Katrany--5-0-LTR--71526005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[10]:http://www.chem.elte.hu/toth/downloads/Fagazzalmukodoautok_PappGabor_2009_2.pdf ; http://energiaoldal.hu/wp-content/uploads/2012/04/fagaz8.jpg</a:t>
            </a:r>
          </a:p>
          <a:p>
            <a:pPr>
              <a:buNone/>
            </a:pPr>
            <a:r>
              <a:rPr lang="hu-HU" sz="1600" dirty="0" smtClean="0"/>
              <a:t>[11]: </a:t>
            </a:r>
            <a:r>
              <a:rPr lang="hu-HU" sz="1600" dirty="0" smtClean="0">
                <a:hlinkClick r:id="rId11"/>
              </a:rPr>
              <a:t>http://fikesz.hu/wp-content/uploads/2012/04/coconut-carbon.jpg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[12]: </a:t>
            </a:r>
            <a:r>
              <a:rPr lang="hu-HU" sz="1600" dirty="0" smtClean="0">
                <a:hlinkClick r:id="rId12"/>
              </a:rPr>
              <a:t>http://www.malimonbau.hu/images/page/confosport.jpg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[13]: </a:t>
            </a:r>
            <a:r>
              <a:rPr lang="hu-HU" sz="1600" dirty="0" smtClean="0">
                <a:hlinkClick r:id="rId13"/>
              </a:rPr>
              <a:t>http://m.cdn.blog.hu/le/levaymate/image/!!/DSC01609.jpg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[14]: </a:t>
            </a:r>
            <a:r>
              <a:rPr lang="hu-HU" sz="1600" dirty="0" smtClean="0">
                <a:hlinkClick r:id="rId14"/>
              </a:rPr>
              <a:t>http://www.demotivalo.net/pic/1324945253.5453-Cigaretta-f.jpg?1016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[15]: http://www.hazipatika.com/gyogyszerkereso/showimage/0762.jpg</a:t>
            </a:r>
          </a:p>
          <a:p>
            <a:pPr>
              <a:buNone/>
            </a:pPr>
            <a:r>
              <a:rPr lang="hu-HU" sz="1600" dirty="0" smtClean="0"/>
              <a:t>[16]: </a:t>
            </a:r>
            <a:r>
              <a:rPr lang="hu-HU" sz="1600" dirty="0" smtClean="0">
                <a:hlinkClick r:id="rId15"/>
              </a:rPr>
              <a:t>http://1.bp.blogspot.com/-eC8gOKnVFes/Tacskzep_sI/AAAAAAAAACU/1esKbPBDkF4/s1600/adsorptionvsabsorption2.gif</a:t>
            </a:r>
            <a:endParaRPr lang="hu-HU" sz="1600" dirty="0" smtClean="0"/>
          </a:p>
          <a:p>
            <a:pPr>
              <a:buNone/>
            </a:pPr>
            <a:r>
              <a:rPr lang="hu-HU" sz="1600" dirty="0" smtClean="0"/>
              <a:t>[17]: http://m.cdn.blog.hu/fa/farsangterv/image/valyogvakolat/szorpci%C3%B3.png</a:t>
            </a:r>
          </a:p>
          <a:p>
            <a:pPr>
              <a:buNone/>
            </a:pPr>
            <a:endParaRPr lang="hu-HU" sz="2000" dirty="0" smtClean="0"/>
          </a:p>
          <a:p>
            <a:pPr>
              <a:buNone/>
            </a:pPr>
            <a:endParaRPr lang="hu-HU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Kerényi Péter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375</Words>
  <Application>Microsoft Office PowerPoint</Application>
  <PresentationFormat>Diavetítés a képernyőre (4:3 oldalarány)</PresentationFormat>
  <Paragraphs>79</Paragraphs>
  <Slides>13</Slides>
  <Notes>1</Notes>
  <HiddenSlides>1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bemutató</vt:lpstr>
      <vt:lpstr>Hogyan készül?</vt:lpstr>
      <vt:lpstr>Kicsiben:</vt:lpstr>
      <vt:lpstr>Régen (~1900), itthon:</vt:lpstr>
      <vt:lpstr>Mi van benne?</vt:lpstr>
      <vt:lpstr>Desztilláció</vt:lpstr>
      <vt:lpstr>Minden jó valamire...</vt:lpstr>
      <vt:lpstr>Még egyszer ugyanezt!</vt:lpstr>
      <vt:lpstr>Adszorpció – kísérlettel</vt:lpstr>
      <vt:lpstr>Saccometria</vt:lpstr>
      <vt:lpstr>Ezen alapszik:</vt:lpstr>
      <vt:lpstr>Köszönöm a figyelmet!</vt:lpstr>
      <vt:lpstr>Hivatkozások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Faszén</dc:title>
  <dc:creator>Peter Kerenyi</dc:creator>
  <cp:lastModifiedBy>Luca</cp:lastModifiedBy>
  <cp:revision>76</cp:revision>
  <dcterms:created xsi:type="dcterms:W3CDTF">2014-09-30T10:45:30Z</dcterms:created>
  <dcterms:modified xsi:type="dcterms:W3CDTF">2015-01-02T05:15:41Z</dcterms:modified>
</cp:coreProperties>
</file>