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61" r:id="rId5"/>
    <p:sldId id="260" r:id="rId6"/>
    <p:sldId id="259" r:id="rId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302" autoAdjust="0"/>
  </p:normalViewPr>
  <p:slideViewPr>
    <p:cSldViewPr>
      <p:cViewPr varScale="1">
        <p:scale>
          <a:sx n="55" d="100"/>
          <a:sy n="55" d="100"/>
        </p:scale>
        <p:origin x="18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B2E7D-A41E-4348-B068-A4DA38F1EBBF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926AB4-4B12-4F02-9082-5C6462B89F1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9599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CSOPORTOK (Végén jutalom)</a:t>
            </a:r>
          </a:p>
          <a:p>
            <a:r>
              <a:rPr lang="hu-HU" dirty="0" smtClean="0"/>
              <a:t>ISM: </a:t>
            </a:r>
            <a:r>
              <a:rPr lang="hu-HU" dirty="0" err="1" smtClean="0"/>
              <a:t>Redoxi</a:t>
            </a:r>
            <a:endParaRPr lang="hu-HU" dirty="0" smtClean="0"/>
          </a:p>
          <a:p>
            <a:r>
              <a:rPr lang="hu-HU" dirty="0" smtClean="0"/>
              <a:t>Szürkített sorok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26AB4-4B12-4F02-9082-5C6462B89F15}" type="slidenum">
              <a:rPr lang="hu-HU" smtClean="0"/>
              <a:pPr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0982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Videó/Dia – Témafelvetés, motiváció. </a:t>
            </a:r>
          </a:p>
          <a:p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Felelevenítjük, hogy az előző órán a </a:t>
            </a:r>
            <a:r>
              <a:rPr lang="hu-H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redoxireakciókról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kezdtünk beszélni. Három fős csoportokra oszlunk (heterogén csoportokat alkotva, a jobbak kaphatnak összetettebben megfogalmazott feladatot, vagy ha hamarabb elkészülnek, segíthetnek társaiknak).</a:t>
            </a:r>
          </a:p>
          <a:p>
            <a:r>
              <a:rPr lang="hu-HU" sz="120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Elmondom, hogy az emberiséget mindig is foglalkoztatta a világűr meghódítása, és ez a filmművészetben is megjelenik. Több képet mutatok különböző filmekből, melyekben űrutazás történik, el kell találni, melyik kép melyik filmből van kivágva. Az a csoport, amelyik a legtöbbet találja el, két pontot, a második egyet kap.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26AB4-4B12-4F02-9082-5C6462B89F15}" type="slidenum">
              <a:rPr lang="hu-HU" smtClean="0"/>
              <a:pPr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632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hu-HU" sz="120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 elefántfogkrém kísérlet bemutatása. A kísérlet elvégzése előtt feltesszük a kérdést, hogy a kísérletben melyik anyag tölti be a katalizátor szerepét (miután felelevenítjük, hogy mi a katalizátor). Majd a tapasztalatok rögzítése után, felírjuk a végbemenő reakció egyenletét, és közösen rendezzük. Közben ismétlendő: oxidáció, redukció, </a:t>
            </a:r>
            <a:r>
              <a:rPr lang="hu-HU" sz="120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diszproporció</a:t>
            </a:r>
            <a:r>
              <a:rPr lang="hu-HU" sz="120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hu-HU" sz="120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hu-H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Redoxifolyamatoknak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vagy </a:t>
            </a:r>
            <a:r>
              <a:rPr lang="hu-H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redoxireakcióknak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nevezzük azokat a kémiai reakciókat, melyek az oxidációfok (lásd: oxidációs szám) megváltozásával járnak. Ezekben a folyamatokban az egyik reakciópartner felvesz, a másik pedig veszít, lead elektronokat.</a:t>
            </a:r>
          </a:p>
          <a:p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 elektront leadó partner oxidálódik, oxidációs száma nő. Ezek a reakciópartnerek a </a:t>
            </a:r>
            <a:r>
              <a:rPr lang="hu-H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redukálószerek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Az elektront felvevő partner redukálódik, oxidációs száma csökken. Ezek az oxidálószerek.</a:t>
            </a:r>
          </a:p>
          <a:p>
            <a:endParaRPr lang="hu-HU" dirty="0" smtClean="0"/>
          </a:p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26AB4-4B12-4F02-9082-5C6462B89F15}" type="slidenum">
              <a:rPr lang="hu-HU" smtClean="0"/>
              <a:pPr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84944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peroxid katalitikusan fog bomlani. A jodid anion (I</a:t>
            </a:r>
            <a:r>
              <a:rPr lang="hu-HU" sz="1200" b="0" i="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−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a H</a:t>
            </a:r>
            <a:r>
              <a:rPr lang="hu-HU" sz="1200" b="0" i="0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</a:t>
            </a:r>
            <a:r>
              <a:rPr lang="hu-HU" sz="1200" b="0" i="0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-vel reakcióba lép, mely </a:t>
            </a:r>
            <a:r>
              <a:rPr lang="hu-H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hipojoditot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és vizet eredményez. A </a:t>
            </a:r>
            <a:r>
              <a:rPr lang="hu-HU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hipojodit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reagál egy hidrogén-peroxid molekulával és O</a:t>
            </a:r>
            <a:r>
              <a:rPr lang="hu-HU" sz="1200" b="0" i="0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2 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gáz fejlődik, közben a jodid aniont visszakapjuk. Ezáltal a I</a:t>
            </a:r>
            <a:r>
              <a:rPr lang="hu-HU" sz="1200" b="0" i="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− 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újra reakcióba lép a H</a:t>
            </a:r>
            <a:r>
              <a:rPr lang="hu-HU" sz="1200" b="0" i="0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</a:t>
            </a:r>
            <a:r>
              <a:rPr lang="hu-HU" sz="1200" b="0" i="0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-al. </a:t>
            </a:r>
          </a:p>
          <a:p>
            <a:pPr fontAlgn="base"/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</a:t>
            </a:r>
            <a:r>
              <a:rPr lang="hu-HU" sz="1200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</a:t>
            </a:r>
            <a:r>
              <a:rPr lang="hu-HU" sz="1200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+I</a:t>
            </a:r>
            <a:r>
              <a:rPr lang="hu-HU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−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→H</a:t>
            </a:r>
            <a:r>
              <a:rPr lang="hu-HU" sz="1200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O+IO</a:t>
            </a:r>
            <a:r>
              <a:rPr lang="hu-HU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−</a:t>
            </a:r>
          </a:p>
          <a:p>
            <a:pPr fontAlgn="base"/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</a:t>
            </a:r>
            <a:r>
              <a:rPr lang="hu-HU" sz="1200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</a:t>
            </a:r>
            <a:r>
              <a:rPr lang="hu-HU" sz="1200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+IO</a:t>
            </a:r>
            <a:r>
              <a:rPr lang="hu-HU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−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→H</a:t>
            </a:r>
            <a:r>
              <a:rPr lang="hu-HU" sz="1200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O+O</a:t>
            </a:r>
            <a:r>
              <a:rPr lang="hu-HU" sz="1200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hu-H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+I</a:t>
            </a:r>
            <a:r>
              <a:rPr lang="hu-HU" sz="1200" kern="12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−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képződő O</a:t>
            </a:r>
            <a:r>
              <a:rPr lang="hu-HU" sz="1200" b="0" i="0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2 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gáz a hozzáadott folyékony mosogatószerrel habot képez és heves reakció közben kifolyik a lombikból. A reakció exoterm, ezért a képződő hab meleggé válik, míg a H</a:t>
            </a:r>
            <a:r>
              <a:rPr lang="hu-HU" sz="1200" b="0" i="0" kern="1200" baseline="-25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hu-HU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 vízgőz formájában távozik.</a:t>
            </a:r>
          </a:p>
          <a:p>
            <a:endParaRPr lang="hu-HU" dirty="0" smtClean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26AB4-4B12-4F02-9082-5C6462B89F15}" type="slidenum">
              <a:rPr lang="hu-HU" smtClean="0"/>
              <a:pPr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82231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mtClean="0"/>
              <a:t>Önálló feladatmegoldás</a:t>
            </a:r>
            <a:r>
              <a:rPr lang="hu-HU" dirty="0" smtClean="0"/>
              <a:t>, de a csoport kap pontot,</a:t>
            </a:r>
            <a:r>
              <a:rPr lang="hu-HU" baseline="0" dirty="0" smtClean="0"/>
              <a:t> legyen minél gyorsabb! Aki hamarabb kész van, kérhet + feladatot.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926AB4-4B12-4F02-9082-5C6462B89F15}" type="slidenum">
              <a:rPr lang="hu-HU" smtClean="0"/>
              <a:pPr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9914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81982D-8929-4A16-82A9-6203ACC56FD6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42BEAC-2B10-4182-A84A-769E3FF5727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2" name="Téglalap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Téglalap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Téglalap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Téglalap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Téglalap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56" name="Téglalap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Téglalap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Téglalap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Téglalap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dirty="0" smtClean="0"/>
              <a:t>Mintacím szerkesztése</a:t>
            </a:r>
            <a:endParaRPr kumimoji="0"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81982D-8929-4A16-82A9-6203ACC56FD6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42BEAC-2B10-4182-A84A-769E3FF5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zabadkézi sokszög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Szabadkézi sokszög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Szabadkézi sokszög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Szabadkézi sokszög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Szabadkézi sokszög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Szabadkézi sokszög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Szabadkézi sokszög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Szabadkézi sokszög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Szabadkézi sokszög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Szabadkézi sokszög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Szabadkézi sokszög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Szabadkézi sokszög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Szabadkézi sokszög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Szabadkézi sokszög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Szabadkézi sokszög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81982D-8929-4A16-82A9-6203ACC56FD6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42BEAC-2B10-4182-A84A-769E3FF5727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7" name="Téglalap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8" name="Téglalap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églalap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Téglalap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Téglalap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81982D-8929-4A16-82A9-6203ACC56FD6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42BEAC-2B10-4182-A84A-769E3FF5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églalap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81982D-8929-4A16-82A9-6203ACC56FD6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42BEAC-2B10-4182-A84A-769E3FF5727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6" name="Téglalap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Téglalap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Téglalap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Téglalap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Téglalap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Téglalap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églalap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Téglalap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Téglalap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81982D-8929-4A16-82A9-6203ACC56FD6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42BEAC-2B10-4182-A84A-769E3FF5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81982D-8929-4A16-82A9-6203ACC56FD6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42BEAC-2B10-4182-A84A-769E3FF5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81982D-8929-4A16-82A9-6203ACC56FD6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42BEAC-2B10-4182-A84A-769E3FF5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Egyenes összekötő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Csoportba foglalás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Egyenes összekötő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gyenes összekötő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Egyenes összekötő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Cím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u-HU" smtClean="0"/>
              <a:t>Kép beszúrásához kattintson az ikonra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grpSp>
        <p:nvGrpSpPr>
          <p:cNvPr id="14" name="Csoportba foglalás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Egyenes összekötő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Egyenes összekötő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Egyenes összekötő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Csoportba foglalás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Egyenes összekötő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gyenes összekötő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Egyenes összekötő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581982D-8929-4A16-82A9-6203ACC56FD6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E42BEAC-2B10-4182-A84A-769E3FF5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81982D-8929-4A16-82A9-6203ACC56FD6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42BEAC-2B10-4182-A84A-769E3FF5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81982D-8929-4A16-82A9-6203ACC56FD6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E42BEAC-2B10-4182-A84A-769E3FF5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églalap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Téglalap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Téglalap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Téglalap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Téglalap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581982D-8929-4A16-82A9-6203ACC56FD6}" type="datetimeFigureOut">
              <a:rPr lang="hu-HU" smtClean="0"/>
              <a:pPr/>
              <a:t>2016.01.03.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E42BEAC-2B10-4182-A84A-769E3FF5727F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prohardver.hu/dl/cnt/2011-07/74676/atlantis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49714" y="1285860"/>
            <a:ext cx="5394286" cy="3597315"/>
          </a:xfrm>
          <a:prstGeom prst="rect">
            <a:avLst/>
          </a:prstGeom>
          <a:noFill/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err="1" smtClean="0"/>
              <a:t>Rakétahajtóanyagok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err="1" smtClean="0"/>
              <a:t>Redoxireakciók</a:t>
            </a:r>
            <a:r>
              <a:rPr lang="hu-HU" dirty="0" smtClean="0"/>
              <a:t> az űrutazás szolgálatában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Űrutazás a filmekben</a:t>
            </a:r>
            <a:endParaRPr lang="hu-HU" dirty="0"/>
          </a:p>
        </p:txBody>
      </p:sp>
      <p:pic>
        <p:nvPicPr>
          <p:cNvPr id="1026" name="Picture 2" descr="http://mek.oszk.hu/01900/01906/html/cd9/kepek/muveszetek/mt371film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675203"/>
            <a:ext cx="1785950" cy="1753797"/>
          </a:xfrm>
          <a:prstGeom prst="rect">
            <a:avLst/>
          </a:prstGeom>
          <a:noFill/>
        </p:spPr>
      </p:pic>
      <p:pic>
        <p:nvPicPr>
          <p:cNvPr id="1028" name="Picture 4" descr="http://i.imgur.com/8eJYA7u.gif"/>
          <p:cNvPicPr>
            <a:picLocks noChangeAspect="1" noChangeArrowheads="1"/>
          </p:cNvPicPr>
          <p:nvPr/>
        </p:nvPicPr>
        <p:blipFill>
          <a:blip r:embed="rId4"/>
          <a:srcRect b="6999"/>
          <a:stretch>
            <a:fillRect/>
          </a:stretch>
        </p:blipFill>
        <p:spPr bwMode="auto">
          <a:xfrm>
            <a:off x="2500299" y="1714488"/>
            <a:ext cx="2928957" cy="1702468"/>
          </a:xfrm>
          <a:prstGeom prst="rect">
            <a:avLst/>
          </a:prstGeom>
          <a:noFill/>
        </p:spPr>
      </p:pic>
      <p:pic>
        <p:nvPicPr>
          <p:cNvPr id="1030" name="Picture 6" descr="http://assets1.ignimgs.com/2014/09/18/star-wars-millennium-falcon-1280jpg-b9977d_1280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3571876"/>
            <a:ext cx="3643306" cy="2049360"/>
          </a:xfrm>
          <a:prstGeom prst="rect">
            <a:avLst/>
          </a:prstGeom>
          <a:noFill/>
        </p:spPr>
      </p:pic>
      <p:pic>
        <p:nvPicPr>
          <p:cNvPr id="1032" name="Picture 8" descr="http://i.ytimg.com/vi/WHfQ-xsZtcg/maxresdefault.jpg"/>
          <p:cNvPicPr>
            <a:picLocks noChangeAspect="1" noChangeArrowheads="1"/>
          </p:cNvPicPr>
          <p:nvPr/>
        </p:nvPicPr>
        <p:blipFill>
          <a:blip r:embed="rId6"/>
          <a:srcRect b="3448"/>
          <a:stretch>
            <a:fillRect/>
          </a:stretch>
        </p:blipFill>
        <p:spPr bwMode="auto">
          <a:xfrm>
            <a:off x="1428728" y="3595178"/>
            <a:ext cx="3771657" cy="2048400"/>
          </a:xfrm>
          <a:prstGeom prst="rect">
            <a:avLst/>
          </a:prstGeom>
          <a:noFill/>
        </p:spPr>
      </p:pic>
      <p:sp>
        <p:nvSpPr>
          <p:cNvPr id="8" name="Szövegdoboz 7"/>
          <p:cNvSpPr txBox="1"/>
          <p:nvPr/>
        </p:nvSpPr>
        <p:spPr>
          <a:xfrm>
            <a:off x="642910" y="1357298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Utazás a Holdba</a:t>
            </a:r>
            <a:endParaRPr lang="hu-HU" dirty="0"/>
          </a:p>
        </p:txBody>
      </p:sp>
      <p:sp>
        <p:nvSpPr>
          <p:cNvPr id="9" name="Szövegdoboz 8"/>
          <p:cNvSpPr txBox="1"/>
          <p:nvPr/>
        </p:nvSpPr>
        <p:spPr>
          <a:xfrm>
            <a:off x="2857488" y="1357298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Interstellar</a:t>
            </a:r>
            <a:endParaRPr lang="hu-HU" dirty="0"/>
          </a:p>
        </p:txBody>
      </p:sp>
      <p:sp>
        <p:nvSpPr>
          <p:cNvPr id="10" name="Szövegdoboz 9"/>
          <p:cNvSpPr txBox="1"/>
          <p:nvPr/>
        </p:nvSpPr>
        <p:spPr>
          <a:xfrm>
            <a:off x="2500298" y="5715016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Men</a:t>
            </a:r>
            <a:r>
              <a:rPr lang="hu-HU" dirty="0" smtClean="0"/>
              <a:t> </a:t>
            </a:r>
            <a:r>
              <a:rPr lang="hu-HU" dirty="0" err="1" smtClean="0"/>
              <a:t>in</a:t>
            </a:r>
            <a:r>
              <a:rPr lang="hu-HU" dirty="0" smtClean="0"/>
              <a:t> </a:t>
            </a:r>
            <a:r>
              <a:rPr lang="hu-HU" dirty="0" err="1" smtClean="0"/>
              <a:t>black</a:t>
            </a:r>
            <a:endParaRPr lang="hu-HU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6357950" y="5643578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Star </a:t>
            </a:r>
            <a:r>
              <a:rPr lang="hu-HU" dirty="0" err="1" smtClean="0"/>
              <a:t>Wars</a:t>
            </a:r>
            <a:endParaRPr lang="hu-HU" dirty="0"/>
          </a:p>
        </p:txBody>
      </p:sp>
      <p:pic>
        <p:nvPicPr>
          <p:cNvPr id="1034" name="Picture 10" descr="http://cdn1.movieroomreviews.com/sites/movieroomreviews.com/files/imagecache/full_size_image/photos/apollo13-image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00694" y="1714488"/>
            <a:ext cx="2742356" cy="1714512"/>
          </a:xfrm>
          <a:prstGeom prst="rect">
            <a:avLst/>
          </a:prstGeom>
          <a:noFill/>
        </p:spPr>
      </p:pic>
      <p:sp>
        <p:nvSpPr>
          <p:cNvPr id="13" name="Szövegdoboz 12"/>
          <p:cNvSpPr txBox="1"/>
          <p:nvPr/>
        </p:nvSpPr>
        <p:spPr>
          <a:xfrm>
            <a:off x="6072198" y="1285860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Apollo 13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Figyeld meg: </a:t>
            </a:r>
          </a:p>
          <a:p>
            <a:pPr>
              <a:buNone/>
            </a:pPr>
            <a:r>
              <a:rPr lang="hu-HU" sz="2800" dirty="0" smtClean="0"/>
              <a:t>               Melyik anyagnak mi lehet a szerepe?</a:t>
            </a:r>
          </a:p>
          <a:p>
            <a:r>
              <a:rPr lang="hu-HU" dirty="0" smtClean="0"/>
              <a:t>Szükséges anyagok:</a:t>
            </a:r>
          </a:p>
          <a:p>
            <a:pPr lvl="1"/>
            <a:r>
              <a:rPr lang="hu-HU" dirty="0" smtClean="0"/>
              <a:t>30%-os hidrogén-peroxid</a:t>
            </a:r>
          </a:p>
          <a:p>
            <a:pPr lvl="1"/>
            <a:r>
              <a:rPr lang="hu-HU" dirty="0" smtClean="0"/>
              <a:t>Mosogatószer</a:t>
            </a:r>
          </a:p>
          <a:p>
            <a:pPr lvl="1"/>
            <a:r>
              <a:rPr lang="hu-HU" dirty="0" smtClean="0"/>
              <a:t>Kálium-jodid</a:t>
            </a:r>
          </a:p>
          <a:p>
            <a:r>
              <a:rPr lang="hu-HU" dirty="0" smtClean="0"/>
              <a:t>Eszközök</a:t>
            </a:r>
          </a:p>
          <a:p>
            <a:pPr lvl="1"/>
            <a:r>
              <a:rPr lang="hu-HU" dirty="0" smtClean="0"/>
              <a:t>Mérőhenger, tálca</a:t>
            </a:r>
          </a:p>
          <a:p>
            <a:pPr lvl="1"/>
            <a:r>
              <a:rPr lang="hu-HU" dirty="0" smtClean="0"/>
              <a:t>Vegyszeres kanál</a:t>
            </a:r>
            <a:endParaRPr lang="hu-HU" dirty="0"/>
          </a:p>
        </p:txBody>
      </p:sp>
      <p:sp>
        <p:nvSpPr>
          <p:cNvPr id="5" name="Cím 1"/>
          <p:cNvSpPr txBox="1">
            <a:spLocks/>
          </p:cNvSpPr>
          <p:nvPr/>
        </p:nvSpPr>
        <p:spPr>
          <a:xfrm>
            <a:off x="1066800" y="664464"/>
            <a:ext cx="2871782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-100" normalizeH="0" baseline="0" noProof="0" smtClean="0">
                <a:ln>
                  <a:noFill/>
                </a:ln>
                <a:solidFill>
                  <a:schemeClr val="tx2">
                    <a:satMod val="20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Kísérlet</a:t>
            </a:r>
            <a:endParaRPr kumimoji="0" lang="hu-HU" sz="4000" b="0" i="0" u="none" strike="noStrike" kern="1200" cap="none" spc="-100" normalizeH="0" baseline="0" noProof="0" dirty="0">
              <a:ln>
                <a:noFill/>
              </a:ln>
              <a:solidFill>
                <a:schemeClr val="tx2">
                  <a:satMod val="20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Magyarázat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Mi történt?</a:t>
            </a:r>
          </a:p>
          <a:p>
            <a:pPr algn="ctr" fontAlgn="base">
              <a:buNone/>
            </a:pPr>
            <a:r>
              <a:rPr lang="hu-HU" sz="3200" dirty="0" smtClean="0">
                <a:solidFill>
                  <a:schemeClr val="tx1">
                    <a:lumMod val="50000"/>
                  </a:schemeClr>
                </a:solidFill>
              </a:rPr>
              <a:t>H</a:t>
            </a:r>
            <a:r>
              <a:rPr lang="hu-HU" sz="3200" baseline="-25000" dirty="0" smtClean="0">
                <a:solidFill>
                  <a:schemeClr val="tx1">
                    <a:lumMod val="50000"/>
                  </a:schemeClr>
                </a:solidFill>
              </a:rPr>
              <a:t>2</a:t>
            </a:r>
            <a:r>
              <a:rPr lang="hu-HU" sz="3200" dirty="0" smtClean="0">
                <a:solidFill>
                  <a:schemeClr val="tx1">
                    <a:lumMod val="50000"/>
                  </a:schemeClr>
                </a:solidFill>
              </a:rPr>
              <a:t>O</a:t>
            </a:r>
            <a:r>
              <a:rPr lang="hu-HU" sz="3200" baseline="-25000" dirty="0" smtClean="0">
                <a:solidFill>
                  <a:schemeClr val="tx1">
                    <a:lumMod val="50000"/>
                  </a:schemeClr>
                </a:solidFill>
              </a:rPr>
              <a:t>2</a:t>
            </a:r>
            <a:r>
              <a:rPr lang="hu-HU" sz="3200" dirty="0" smtClean="0">
                <a:solidFill>
                  <a:schemeClr val="tx1">
                    <a:lumMod val="50000"/>
                  </a:schemeClr>
                </a:solidFill>
              </a:rPr>
              <a:t>+I</a:t>
            </a:r>
            <a:r>
              <a:rPr lang="hu-HU" sz="3200" baseline="30000" dirty="0" smtClean="0">
                <a:solidFill>
                  <a:schemeClr val="tx1">
                    <a:lumMod val="50000"/>
                  </a:schemeClr>
                </a:solidFill>
              </a:rPr>
              <a:t>−</a:t>
            </a:r>
            <a:r>
              <a:rPr lang="hu-HU" sz="3200" dirty="0" smtClean="0">
                <a:solidFill>
                  <a:schemeClr val="tx1">
                    <a:lumMod val="50000"/>
                  </a:schemeClr>
                </a:solidFill>
              </a:rPr>
              <a:t>→H</a:t>
            </a:r>
            <a:r>
              <a:rPr lang="hu-HU" sz="3200" baseline="-25000" dirty="0" smtClean="0">
                <a:solidFill>
                  <a:schemeClr val="tx1">
                    <a:lumMod val="50000"/>
                  </a:schemeClr>
                </a:solidFill>
              </a:rPr>
              <a:t>2</a:t>
            </a:r>
            <a:r>
              <a:rPr lang="hu-HU" sz="3200" dirty="0" smtClean="0">
                <a:solidFill>
                  <a:schemeClr val="tx1">
                    <a:lumMod val="50000"/>
                  </a:schemeClr>
                </a:solidFill>
              </a:rPr>
              <a:t>O+IO</a:t>
            </a:r>
            <a:r>
              <a:rPr lang="hu-HU" sz="3200" baseline="30000" dirty="0" smtClean="0">
                <a:solidFill>
                  <a:schemeClr val="tx1">
                    <a:lumMod val="50000"/>
                  </a:schemeClr>
                </a:solidFill>
              </a:rPr>
              <a:t>−</a:t>
            </a:r>
          </a:p>
          <a:p>
            <a:pPr algn="ctr" fontAlgn="base">
              <a:buNone/>
            </a:pPr>
            <a:r>
              <a:rPr lang="hu-HU" sz="3200" dirty="0" smtClean="0">
                <a:solidFill>
                  <a:schemeClr val="tx1">
                    <a:lumMod val="50000"/>
                  </a:schemeClr>
                </a:solidFill>
              </a:rPr>
              <a:t>H</a:t>
            </a:r>
            <a:r>
              <a:rPr lang="hu-HU" sz="3200" baseline="-25000" dirty="0" smtClean="0">
                <a:solidFill>
                  <a:schemeClr val="tx1">
                    <a:lumMod val="50000"/>
                  </a:schemeClr>
                </a:solidFill>
              </a:rPr>
              <a:t>2</a:t>
            </a:r>
            <a:r>
              <a:rPr lang="hu-HU" sz="3200" dirty="0" smtClean="0">
                <a:solidFill>
                  <a:schemeClr val="tx1">
                    <a:lumMod val="50000"/>
                  </a:schemeClr>
                </a:solidFill>
              </a:rPr>
              <a:t>O</a:t>
            </a:r>
            <a:r>
              <a:rPr lang="hu-HU" sz="3200" baseline="-25000" dirty="0" smtClean="0">
                <a:solidFill>
                  <a:schemeClr val="tx1">
                    <a:lumMod val="50000"/>
                  </a:schemeClr>
                </a:solidFill>
              </a:rPr>
              <a:t>2</a:t>
            </a:r>
            <a:r>
              <a:rPr lang="hu-HU" sz="3200" dirty="0" smtClean="0">
                <a:solidFill>
                  <a:schemeClr val="tx1">
                    <a:lumMod val="50000"/>
                  </a:schemeClr>
                </a:solidFill>
              </a:rPr>
              <a:t>+IO</a:t>
            </a:r>
            <a:r>
              <a:rPr lang="hu-HU" sz="3200" baseline="30000" dirty="0" smtClean="0">
                <a:solidFill>
                  <a:schemeClr val="tx1">
                    <a:lumMod val="50000"/>
                  </a:schemeClr>
                </a:solidFill>
              </a:rPr>
              <a:t>−</a:t>
            </a:r>
            <a:r>
              <a:rPr lang="hu-HU" sz="3200" dirty="0" smtClean="0">
                <a:solidFill>
                  <a:schemeClr val="tx1">
                    <a:lumMod val="50000"/>
                  </a:schemeClr>
                </a:solidFill>
              </a:rPr>
              <a:t>→H</a:t>
            </a:r>
            <a:r>
              <a:rPr lang="hu-HU" sz="3200" baseline="-25000" dirty="0" smtClean="0">
                <a:solidFill>
                  <a:schemeClr val="tx1">
                    <a:lumMod val="50000"/>
                  </a:schemeClr>
                </a:solidFill>
              </a:rPr>
              <a:t>2</a:t>
            </a:r>
            <a:r>
              <a:rPr lang="hu-HU" sz="3200" dirty="0" smtClean="0">
                <a:solidFill>
                  <a:schemeClr val="tx1">
                    <a:lumMod val="50000"/>
                  </a:schemeClr>
                </a:solidFill>
              </a:rPr>
              <a:t>O+O</a:t>
            </a:r>
            <a:r>
              <a:rPr lang="hu-HU" sz="3200" baseline="-25000" dirty="0" smtClean="0">
                <a:solidFill>
                  <a:schemeClr val="tx1">
                    <a:lumMod val="50000"/>
                  </a:schemeClr>
                </a:solidFill>
              </a:rPr>
              <a:t>2</a:t>
            </a:r>
            <a:r>
              <a:rPr lang="hu-HU" sz="3200" dirty="0" smtClean="0">
                <a:solidFill>
                  <a:schemeClr val="tx1">
                    <a:lumMod val="50000"/>
                  </a:schemeClr>
                </a:solidFill>
              </a:rPr>
              <a:t>+I</a:t>
            </a:r>
            <a:r>
              <a:rPr lang="hu-HU" sz="3200" baseline="30000" dirty="0" smtClean="0">
                <a:solidFill>
                  <a:schemeClr val="tx1">
                    <a:lumMod val="50000"/>
                  </a:schemeClr>
                </a:solidFill>
              </a:rPr>
              <a:t>−</a:t>
            </a:r>
          </a:p>
          <a:p>
            <a:pPr fontAlgn="base"/>
            <a:r>
              <a:rPr lang="hu-HU" dirty="0" smtClean="0"/>
              <a:t>A bruttó reakció</a:t>
            </a:r>
          </a:p>
          <a:p>
            <a:pPr algn="ctr" fontAlgn="base">
              <a:buNone/>
            </a:pPr>
            <a:r>
              <a:rPr lang="hu-HU" sz="2800" dirty="0" smtClean="0"/>
              <a:t>2H</a:t>
            </a:r>
            <a:r>
              <a:rPr lang="hu-HU" sz="2800" baseline="-25000" dirty="0" smtClean="0"/>
              <a:t>2</a:t>
            </a:r>
            <a:r>
              <a:rPr lang="hu-HU" sz="2800" dirty="0" smtClean="0"/>
              <a:t>O</a:t>
            </a:r>
            <a:r>
              <a:rPr lang="hu-HU" sz="2800" baseline="-25000" dirty="0" smtClean="0"/>
              <a:t>2</a:t>
            </a:r>
            <a:r>
              <a:rPr lang="hu-HU" sz="2800" dirty="0" smtClean="0"/>
              <a:t>→2H</a:t>
            </a:r>
            <a:r>
              <a:rPr lang="hu-HU" sz="2800" baseline="-25000" dirty="0" smtClean="0"/>
              <a:t>2</a:t>
            </a:r>
            <a:r>
              <a:rPr lang="hu-HU" sz="2800" dirty="0" smtClean="0"/>
              <a:t>O+O</a:t>
            </a:r>
            <a:r>
              <a:rPr lang="hu-HU" sz="2800" baseline="-25000" dirty="0" smtClean="0"/>
              <a:t>2</a:t>
            </a:r>
          </a:p>
          <a:p>
            <a:pPr fontAlgn="base"/>
            <a:r>
              <a:rPr lang="hu-HU" sz="2800" dirty="0" smtClean="0"/>
              <a:t>Mi a jodidion szerepe?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57224" y="3000372"/>
            <a:ext cx="7772400" cy="914400"/>
          </a:xfrm>
        </p:spPr>
        <p:txBody>
          <a:bodyPr/>
          <a:lstStyle/>
          <a:p>
            <a:pPr algn="ctr"/>
            <a:r>
              <a:rPr lang="hu-HU" dirty="0" smtClean="0"/>
              <a:t>Olvasd el figyelmesen a feladatot! </a:t>
            </a:r>
            <a:r>
              <a:rPr lang="hu-HU" dirty="0" smtClean="0">
                <a:sym typeface="Wingdings" pitchFamily="2" charset="2"/>
              </a:rPr>
              <a:t>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Megoldások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2H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+ O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2H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</a:t>
            </a:r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O</a:t>
            </a:r>
          </a:p>
          <a:p>
            <a:pPr>
              <a:buNone/>
            </a:pPr>
            <a:endParaRPr lang="hu-HU" dirty="0" smtClean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N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</a:t>
            </a:r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H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4</a:t>
            </a:r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+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 N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</a:t>
            </a:r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+ 2H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</a:t>
            </a:r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O</a:t>
            </a:r>
          </a:p>
          <a:p>
            <a:pPr>
              <a:buNone/>
            </a:pPr>
            <a:endParaRPr lang="hu-HU" dirty="0" smtClean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2N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</a:t>
            </a:r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H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4 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+ N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</a:t>
            </a:r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O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4 </a:t>
            </a:r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4H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</a:t>
            </a:r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O + 3N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</a:t>
            </a:r>
          </a:p>
          <a:p>
            <a:endParaRPr lang="hu-HU" baseline="-25000" dirty="0" smtClean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 KNO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3</a:t>
            </a:r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+ 3C  K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</a:t>
            </a:r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O + N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</a:t>
            </a:r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+ 2CO</a:t>
            </a:r>
            <a:r>
              <a:rPr lang="hu-HU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</a:t>
            </a:r>
            <a:r>
              <a:rPr lang="hu-HU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+ CO</a:t>
            </a:r>
          </a:p>
          <a:p>
            <a:endParaRPr lang="hu-HU" dirty="0" smtClean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endParaRPr lang="hu-HU" dirty="0" smtClean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endParaRPr lang="hu-H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ó">
  <a:themeElements>
    <a:clrScheme name="Metró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ó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ó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145</TotalTime>
  <Words>316</Words>
  <Application>Microsoft Office PowerPoint</Application>
  <PresentationFormat>Diavetítés a képernyőre (4:3 oldalarány)</PresentationFormat>
  <Paragraphs>55</Paragraphs>
  <Slides>6</Slides>
  <Notes>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4" baseType="lpstr">
      <vt:lpstr>Calibri</vt:lpstr>
      <vt:lpstr>Consolas</vt:lpstr>
      <vt:lpstr>Corbel</vt:lpstr>
      <vt:lpstr>Times New Roman</vt:lpstr>
      <vt:lpstr>Wingdings</vt:lpstr>
      <vt:lpstr>Wingdings 2</vt:lpstr>
      <vt:lpstr>Wingdings 3</vt:lpstr>
      <vt:lpstr>Metró</vt:lpstr>
      <vt:lpstr>Rakétahajtóanyagok</vt:lpstr>
      <vt:lpstr>Űrutazás a filmekben</vt:lpstr>
      <vt:lpstr>PowerPoint bemutató</vt:lpstr>
      <vt:lpstr>Magyarázat</vt:lpstr>
      <vt:lpstr>Olvasd el figyelmesen a feladatot! </vt:lpstr>
      <vt:lpstr>Megoldások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Rakétahajtóanyagok</dc:title>
  <dc:creator>Sanyi</dc:creator>
  <cp:lastModifiedBy>Luca</cp:lastModifiedBy>
  <cp:revision>12</cp:revision>
  <dcterms:created xsi:type="dcterms:W3CDTF">2015-11-01T21:04:37Z</dcterms:created>
  <dcterms:modified xsi:type="dcterms:W3CDTF">2016-01-03T12:54:26Z</dcterms:modified>
</cp:coreProperties>
</file>