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3" r:id="rId3"/>
    <p:sldId id="258" r:id="rId4"/>
    <p:sldId id="259" r:id="rId5"/>
    <p:sldId id="262" r:id="rId6"/>
    <p:sldId id="257" r:id="rId7"/>
    <p:sldId id="260" r:id="rId8"/>
    <p:sldId id="264" r:id="rId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8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-12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C64442-5A32-4B1E-9DDB-509598ACB013}" type="datetimeFigureOut">
              <a:rPr lang="hu-HU" smtClean="0"/>
              <a:t>2015.01.02.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90F31-ABFA-45D0-B75B-469F43B8CD9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0930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A90F31-ABFA-45D0-B75B-469F43B8CD99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2035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2014.11.18.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Bevkémtan nanotanítás - pL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AA108-1615-4C5C-A5CD-5B47AFEA4AD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7754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2014.11.18.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Bevkémtan nanotanítás - pL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AA108-1615-4C5C-A5CD-5B47AFEA4AD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880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2014.11.18.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Bevkémtan nanotanítás - pL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AA108-1615-4C5C-A5CD-5B47AFEA4AD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0733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2014.11.18.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Bevkémtan nanotanítás - pL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AA108-1615-4C5C-A5CD-5B47AFEA4AD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858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2014.11.18.</a:t>
            </a:r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Bevkémtan nanotanítás - pL</a:t>
            </a: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AA108-1615-4C5C-A5CD-5B47AFEA4AD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4925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2014.11.18.</a:t>
            </a:r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Bevkémtan nanotanítás - pL</a:t>
            </a: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AA108-1615-4C5C-A5CD-5B47AFEA4AD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242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2014.11.18.</a:t>
            </a:r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Bevkémtan nanotanítás - pL</a:t>
            </a: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AA108-1615-4C5C-A5CD-5B47AFEA4AD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15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2014.11.18.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Bevkémtan nanotanítás - pL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AA108-1615-4C5C-A5CD-5B47AFEA4AD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948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2014.11.18.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Bevkémtan nanotanítás - pL</a:t>
            </a: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AA108-1615-4C5C-A5CD-5B47AFEA4AD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201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2014.11.18.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Bevkémtan nanotanítás - pL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AA108-1615-4C5C-A5CD-5B47AFEA4AD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372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2014.11.18.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Bevkémtan nanotanítás - pL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AA108-1615-4C5C-A5CD-5B47AFEA4AD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629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 smtClean="0"/>
              <a:t>2014.11.18.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 smtClean="0"/>
              <a:t>Bevkémtan nanotanítás - pL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AA108-1615-4C5C-A5CD-5B47AFEA4AD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7018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ile/d/0BylLQiE2qmDDa2hIczNpSUp0RDREZTlYR1EzaklGcWVQbnJZ/view?usp=sharing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23528" y="1628800"/>
            <a:ext cx="8496944" cy="2520280"/>
          </a:xfrm>
          <a:solidFill>
            <a:schemeClr val="accent1">
              <a:alpha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>
              <a:lnSpc>
                <a:spcPct val="114000"/>
              </a:lnSpc>
            </a:pPr>
            <a:r>
              <a:rPr lang="hu-HU" sz="8900" spc="300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Műanyagok világa</a:t>
            </a:r>
            <a:br>
              <a:rPr lang="hu-HU" sz="8900" spc="300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6000" spc="300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a poliuretán (PUR) -</a:t>
            </a:r>
            <a:endParaRPr lang="hu-HU" sz="3200" spc="300" dirty="0">
              <a:ln>
                <a:solidFill>
                  <a:schemeClr val="bg1"/>
                </a:solidFill>
              </a:ln>
              <a:solidFill>
                <a:srgbClr val="E28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>
          <a:xfrm>
            <a:off x="0" y="6237312"/>
            <a:ext cx="2133600" cy="365125"/>
          </a:xfrm>
        </p:spPr>
        <p:txBody>
          <a:bodyPr lIns="720000"/>
          <a:lstStyle/>
          <a:p>
            <a:r>
              <a:rPr lang="hu-HU" smtClean="0"/>
              <a:t>2014.11.18.</a:t>
            </a:r>
            <a:endParaRPr lang="hu-HU" dirty="0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237312"/>
            <a:ext cx="2895600" cy="365125"/>
          </a:xfrm>
        </p:spPr>
        <p:txBody>
          <a:bodyPr/>
          <a:lstStyle/>
          <a:p>
            <a:r>
              <a:rPr lang="hu-HU" dirty="0" err="1" smtClean="0"/>
              <a:t>Bevkémtan</a:t>
            </a:r>
            <a:r>
              <a:rPr lang="hu-HU" dirty="0" smtClean="0"/>
              <a:t> </a:t>
            </a:r>
            <a:r>
              <a:rPr lang="hu-HU" dirty="0" err="1" smtClean="0"/>
              <a:t>nanotanítás</a:t>
            </a:r>
            <a:r>
              <a:rPr lang="hu-HU" dirty="0" smtClean="0"/>
              <a:t> - </a:t>
            </a:r>
            <a:r>
              <a:rPr lang="hu-HU" dirty="0" err="1" smtClean="0"/>
              <a:t>pL</a:t>
            </a:r>
            <a:endParaRPr lang="hu-HU" dirty="0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>
          <a:xfrm>
            <a:off x="7010400" y="6237312"/>
            <a:ext cx="2133600" cy="365125"/>
          </a:xfrm>
        </p:spPr>
        <p:txBody>
          <a:bodyPr rIns="720000"/>
          <a:lstStyle/>
          <a:p>
            <a:fld id="{AA2AA108-1615-4C5C-A5CD-5B47AFEA4AD2}" type="slidenum">
              <a:rPr lang="hu-HU" smtClean="0"/>
              <a:t>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6500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60272" y="1600201"/>
            <a:ext cx="8640000" cy="1252736"/>
          </a:xfrm>
          <a:solidFill>
            <a:schemeClr val="accent1">
              <a:alpha val="40000"/>
            </a:schemeClr>
          </a:solidFill>
        </p:spPr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hu-HU" sz="3600" b="1" dirty="0" err="1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Láncpolimerizáció</a:t>
            </a:r>
            <a:r>
              <a:rPr lang="hu-HU" sz="3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3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pl. PE, PP, PS, PVC, PTFE</a:t>
            </a:r>
          </a:p>
        </p:txBody>
      </p:sp>
      <p:sp>
        <p:nvSpPr>
          <p:cNvPr id="7" name="Cím 15"/>
          <p:cNvSpPr>
            <a:spLocks noGrp="1"/>
          </p:cNvSpPr>
          <p:nvPr>
            <p:ph type="title"/>
          </p:nvPr>
        </p:nvSpPr>
        <p:spPr>
          <a:xfrm>
            <a:off x="1995128" y="2553604"/>
            <a:ext cx="5153744" cy="1143000"/>
          </a:xfrm>
          <a:solidFill>
            <a:schemeClr val="accent1">
              <a:alpha val="40000"/>
            </a:schemeClr>
          </a:solidFill>
        </p:spPr>
        <p:txBody>
          <a:bodyPr>
            <a:noAutofit/>
          </a:bodyPr>
          <a:lstStyle/>
          <a:p>
            <a:r>
              <a:rPr lang="hu-HU" sz="6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Polimerizáció</a:t>
            </a:r>
            <a:endParaRPr lang="hu-HU" sz="6600" b="1" dirty="0">
              <a:ln>
                <a:solidFill>
                  <a:schemeClr val="bg1"/>
                </a:solidFill>
              </a:ln>
              <a:solidFill>
                <a:srgbClr val="E28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artalom helye 2"/>
          <p:cNvSpPr txBox="1">
            <a:spLocks/>
          </p:cNvSpPr>
          <p:nvPr/>
        </p:nvSpPr>
        <p:spPr>
          <a:xfrm>
            <a:off x="359792" y="3068960"/>
            <a:ext cx="8640960" cy="1252736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Ø"/>
            </a:pPr>
            <a:r>
              <a:rPr lang="hu-HU" sz="3600" b="1" dirty="0" err="1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Polikondenzáció</a:t>
            </a:r>
            <a:r>
              <a:rPr lang="hu-HU" sz="3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3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pl. poliészterek (PET), poliamidok (nylon)</a:t>
            </a:r>
          </a:p>
        </p:txBody>
      </p:sp>
      <p:sp>
        <p:nvSpPr>
          <p:cNvPr id="9" name="Tartalom helye 2"/>
          <p:cNvSpPr txBox="1">
            <a:spLocks/>
          </p:cNvSpPr>
          <p:nvPr/>
        </p:nvSpPr>
        <p:spPr>
          <a:xfrm>
            <a:off x="359792" y="4550617"/>
            <a:ext cx="8640960" cy="1252736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Char char="Ø"/>
            </a:pPr>
            <a:r>
              <a:rPr lang="hu-HU" sz="3600" b="1" dirty="0" err="1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Poliaddíció</a:t>
            </a:r>
            <a:r>
              <a:rPr lang="hu-HU" sz="3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3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pl. poliuretánok, </a:t>
            </a:r>
            <a:r>
              <a:rPr lang="hu-HU" sz="3600" b="1" dirty="0" err="1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polikarbamidok</a:t>
            </a:r>
            <a:endParaRPr lang="hu-HU" sz="3600" b="1" dirty="0" smtClean="0">
              <a:ln>
                <a:solidFill>
                  <a:schemeClr val="bg1"/>
                </a:solidFill>
              </a:ln>
              <a:solidFill>
                <a:srgbClr val="E28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Dátum helye 3"/>
          <p:cNvSpPr txBox="1">
            <a:spLocks/>
          </p:cNvSpPr>
          <p:nvPr/>
        </p:nvSpPr>
        <p:spPr>
          <a:xfrm>
            <a:off x="0" y="6238800"/>
            <a:ext cx="2133600" cy="365125"/>
          </a:xfrm>
          <a:prstGeom prst="rect">
            <a:avLst/>
          </a:prstGeom>
        </p:spPr>
        <p:txBody>
          <a:bodyPr vert="horz" lIns="720000" tIns="45720" rIns="91440" bIns="45720" rtlCol="0" anchor="ctr"/>
          <a:lstStyle>
            <a:defPPr>
              <a:defRPr lang="hu-H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mtClean="0"/>
              <a:t>2014.11.18.</a:t>
            </a:r>
            <a:endParaRPr lang="hu-HU" dirty="0"/>
          </a:p>
        </p:txBody>
      </p:sp>
      <p:sp>
        <p:nvSpPr>
          <p:cNvPr id="32" name="Élőláb helye 4"/>
          <p:cNvSpPr txBox="1">
            <a:spLocks/>
          </p:cNvSpPr>
          <p:nvPr/>
        </p:nvSpPr>
        <p:spPr>
          <a:xfrm>
            <a:off x="3124200" y="62388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mtClean="0"/>
              <a:t>Bevkémtan nanotanítás - pL</a:t>
            </a:r>
            <a:endParaRPr lang="hu-HU" dirty="0"/>
          </a:p>
        </p:txBody>
      </p:sp>
      <p:sp>
        <p:nvSpPr>
          <p:cNvPr id="33" name="Dia számának helye 5"/>
          <p:cNvSpPr txBox="1">
            <a:spLocks/>
          </p:cNvSpPr>
          <p:nvPr/>
        </p:nvSpPr>
        <p:spPr>
          <a:xfrm>
            <a:off x="7010400" y="6284200"/>
            <a:ext cx="2133600" cy="274324"/>
          </a:xfrm>
          <a:prstGeom prst="rect">
            <a:avLst/>
          </a:prstGeom>
        </p:spPr>
        <p:txBody>
          <a:bodyPr vert="horz" lIns="91440" tIns="45720" rIns="72000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2AA108-1615-4C5C-A5CD-5B47AFEA4AD2}" type="slidenum">
              <a:rPr lang="hu-HU" smtClean="0"/>
              <a:pPr/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5523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68363E-6 L 0.00017 -0.33812 " pathEditMode="relative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ím 15"/>
          <p:cNvSpPr>
            <a:spLocks noGrp="1"/>
          </p:cNvSpPr>
          <p:nvPr>
            <p:ph type="title"/>
          </p:nvPr>
        </p:nvSpPr>
        <p:spPr>
          <a:xfrm>
            <a:off x="2879812" y="274638"/>
            <a:ext cx="3384376" cy="1143000"/>
          </a:xfrm>
          <a:solidFill>
            <a:schemeClr val="accent1">
              <a:alpha val="40000"/>
            </a:schemeClr>
          </a:solidFill>
        </p:spPr>
        <p:txBody>
          <a:bodyPr>
            <a:noAutofit/>
          </a:bodyPr>
          <a:lstStyle/>
          <a:p>
            <a:r>
              <a:rPr lang="hu-HU" sz="6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Előállítás</a:t>
            </a:r>
            <a:endParaRPr lang="hu-HU" sz="6600" b="1" dirty="0">
              <a:ln>
                <a:solidFill>
                  <a:schemeClr val="bg1"/>
                </a:solidFill>
              </a:ln>
              <a:solidFill>
                <a:srgbClr val="E28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Dátum helye 3"/>
          <p:cNvSpPr>
            <a:spLocks noGrp="1"/>
          </p:cNvSpPr>
          <p:nvPr>
            <p:ph type="dt" sz="half" idx="10"/>
          </p:nvPr>
        </p:nvSpPr>
        <p:spPr>
          <a:xfrm>
            <a:off x="0" y="6238800"/>
            <a:ext cx="2133600" cy="365125"/>
          </a:xfrm>
        </p:spPr>
        <p:txBody>
          <a:bodyPr lIns="720000"/>
          <a:lstStyle/>
          <a:p>
            <a:r>
              <a:rPr lang="hu-HU" dirty="0" smtClean="0"/>
              <a:t>2014.11.18.</a:t>
            </a:r>
            <a:endParaRPr lang="hu-HU" dirty="0"/>
          </a:p>
        </p:txBody>
      </p:sp>
      <p:sp>
        <p:nvSpPr>
          <p:cNvPr id="9" name="Élőláb helye 4" hidden="1"/>
          <p:cNvSpPr>
            <a:spLocks noGrp="1"/>
          </p:cNvSpPr>
          <p:nvPr>
            <p:ph type="ftr" sz="quarter" idx="11"/>
          </p:nvPr>
        </p:nvSpPr>
        <p:spPr>
          <a:xfrm>
            <a:off x="3124200" y="6238800"/>
            <a:ext cx="2895600" cy="365125"/>
          </a:xfrm>
        </p:spPr>
        <p:txBody>
          <a:bodyPr/>
          <a:lstStyle/>
          <a:p>
            <a:r>
              <a:rPr lang="hu-HU" dirty="0" err="1" smtClean="0"/>
              <a:t>Bevkémtan</a:t>
            </a:r>
            <a:r>
              <a:rPr lang="hu-HU" dirty="0" smtClean="0"/>
              <a:t> </a:t>
            </a:r>
            <a:r>
              <a:rPr lang="hu-HU" dirty="0" err="1" smtClean="0"/>
              <a:t>nanotanítás</a:t>
            </a:r>
            <a:r>
              <a:rPr lang="hu-HU" dirty="0" smtClean="0"/>
              <a:t> - </a:t>
            </a:r>
            <a:r>
              <a:rPr lang="hu-HU" dirty="0" err="1" smtClean="0"/>
              <a:t>pL</a:t>
            </a:r>
            <a:endParaRPr lang="hu-HU" dirty="0"/>
          </a:p>
        </p:txBody>
      </p:sp>
      <p:sp>
        <p:nvSpPr>
          <p:cNvPr id="10" name="Dia számának helye 5" hidden="1"/>
          <p:cNvSpPr>
            <a:spLocks noGrp="1"/>
          </p:cNvSpPr>
          <p:nvPr>
            <p:ph type="sldNum" sz="quarter" idx="12"/>
          </p:nvPr>
        </p:nvSpPr>
        <p:spPr>
          <a:xfrm>
            <a:off x="7010400" y="6238800"/>
            <a:ext cx="2133600" cy="365125"/>
          </a:xfrm>
        </p:spPr>
        <p:txBody>
          <a:bodyPr rIns="720000"/>
          <a:lstStyle/>
          <a:p>
            <a:fld id="{AA2AA108-1615-4C5C-A5CD-5B47AFEA4AD2}" type="slidenum">
              <a:rPr lang="hu-HU" smtClean="0"/>
              <a:t>3</a:t>
            </a:fld>
            <a:endParaRPr lang="hu-HU" dirty="0"/>
          </a:p>
        </p:txBody>
      </p:sp>
      <p:sp>
        <p:nvSpPr>
          <p:cNvPr id="11" name="wrapper"/>
          <p:cNvSpPr txBox="1"/>
          <p:nvPr/>
        </p:nvSpPr>
        <p:spPr>
          <a:xfrm>
            <a:off x="179512" y="1916832"/>
            <a:ext cx="4968552" cy="2862322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endParaRPr lang="hu-HU" sz="3600" b="1" dirty="0" smtClean="0">
              <a:ln>
                <a:solidFill>
                  <a:schemeClr val="bg1"/>
                </a:solidFill>
              </a:ln>
              <a:solidFill>
                <a:srgbClr val="E28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hu-HU" sz="3600" b="1" dirty="0">
              <a:ln>
                <a:solidFill>
                  <a:schemeClr val="bg1"/>
                </a:solidFill>
              </a:ln>
              <a:solidFill>
                <a:srgbClr val="E28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hu-HU" sz="3600" b="1" dirty="0" smtClean="0">
              <a:ln>
                <a:solidFill>
                  <a:schemeClr val="bg1"/>
                </a:solidFill>
              </a:ln>
              <a:solidFill>
                <a:srgbClr val="E28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hu-HU" sz="3600" b="1" dirty="0">
              <a:ln>
                <a:solidFill>
                  <a:schemeClr val="bg1"/>
                </a:solidFill>
              </a:ln>
              <a:solidFill>
                <a:srgbClr val="E28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hu-HU" sz="3600" b="1" dirty="0">
              <a:ln>
                <a:solidFill>
                  <a:schemeClr val="bg1"/>
                </a:solidFill>
              </a:ln>
              <a:solidFill>
                <a:srgbClr val="E28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content"/>
          <p:cNvSpPr txBox="1"/>
          <p:nvPr/>
        </p:nvSpPr>
        <p:spPr>
          <a:xfrm>
            <a:off x="179512" y="1916832"/>
            <a:ext cx="4968552" cy="2862322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hu-HU" sz="3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Többértékű alkohol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hu-HU" sz="3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Többértékű </a:t>
            </a:r>
            <a:r>
              <a:rPr lang="hu-HU" sz="3600" b="1" dirty="0" err="1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izocianát</a:t>
            </a:r>
            <a:endParaRPr lang="hu-HU" sz="3600" b="1" dirty="0">
              <a:ln>
                <a:solidFill>
                  <a:schemeClr val="bg1"/>
                </a:solidFill>
              </a:ln>
              <a:solidFill>
                <a:srgbClr val="E28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u-HU" sz="3600" b="1" dirty="0" smtClean="0">
              <a:ln>
                <a:solidFill>
                  <a:schemeClr val="bg1"/>
                </a:solidFill>
              </a:ln>
              <a:solidFill>
                <a:srgbClr val="E28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hu-HU" sz="3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Víz</a:t>
            </a:r>
            <a:endParaRPr lang="hu-HU" sz="3600" b="1" dirty="0">
              <a:ln>
                <a:solidFill>
                  <a:schemeClr val="bg1"/>
                </a:solidFill>
              </a:ln>
              <a:solidFill>
                <a:srgbClr val="E28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hu-HU" sz="3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Adalékanyagok</a:t>
            </a:r>
            <a:endParaRPr lang="hu-HU" sz="3600" b="1" dirty="0">
              <a:ln>
                <a:solidFill>
                  <a:schemeClr val="bg1"/>
                </a:solidFill>
              </a:ln>
              <a:solidFill>
                <a:srgbClr val="E28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UR-youtube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35896" y="2996951"/>
            <a:ext cx="5386015" cy="3733875"/>
          </a:xfrm>
          <a:effectLst>
            <a:glow rad="635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  <a:softEdge rad="127000"/>
          </a:effectLst>
          <a:scene3d>
            <a:camera prst="perspectiveLef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405196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0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3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zövegdoboz 11"/>
          <p:cNvSpPr txBox="1"/>
          <p:nvPr/>
        </p:nvSpPr>
        <p:spPr>
          <a:xfrm>
            <a:off x="0" y="1556792"/>
            <a:ext cx="9144000" cy="4524315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>
          <a:xfrm>
            <a:off x="0" y="6238800"/>
            <a:ext cx="2133600" cy="365125"/>
          </a:xfrm>
        </p:spPr>
        <p:txBody>
          <a:bodyPr lIns="720000"/>
          <a:lstStyle/>
          <a:p>
            <a:r>
              <a:rPr lang="hu-HU" dirty="0" smtClean="0"/>
              <a:t>2014.11.18.</a:t>
            </a:r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238800"/>
            <a:ext cx="2895600" cy="365125"/>
          </a:xfrm>
        </p:spPr>
        <p:txBody>
          <a:bodyPr/>
          <a:lstStyle/>
          <a:p>
            <a:r>
              <a:rPr lang="hu-HU" dirty="0" err="1" smtClean="0"/>
              <a:t>Bevkémtan</a:t>
            </a:r>
            <a:r>
              <a:rPr lang="hu-HU" dirty="0" smtClean="0"/>
              <a:t> </a:t>
            </a:r>
            <a:r>
              <a:rPr lang="hu-HU" dirty="0" err="1" smtClean="0"/>
              <a:t>nanotanítás</a:t>
            </a:r>
            <a:r>
              <a:rPr lang="hu-HU" dirty="0" smtClean="0"/>
              <a:t> - </a:t>
            </a:r>
            <a:r>
              <a:rPr lang="hu-HU" dirty="0" err="1" smtClean="0"/>
              <a:t>pL</a:t>
            </a:r>
            <a:endParaRPr lang="hu-HU" dirty="0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7010400" y="6238800"/>
            <a:ext cx="2133600" cy="365125"/>
          </a:xfrm>
        </p:spPr>
        <p:txBody>
          <a:bodyPr rIns="720000"/>
          <a:lstStyle/>
          <a:p>
            <a:fld id="{AA2AA108-1615-4C5C-A5CD-5B47AFEA4AD2}" type="slidenum">
              <a:rPr lang="hu-HU" smtClean="0"/>
              <a:t>4</a:t>
            </a:fld>
            <a:endParaRPr lang="hu-HU" dirty="0"/>
          </a:p>
        </p:txBody>
      </p:sp>
      <p:sp>
        <p:nvSpPr>
          <p:cNvPr id="8" name="Cím 15"/>
          <p:cNvSpPr txBox="1">
            <a:spLocks/>
          </p:cNvSpPr>
          <p:nvPr/>
        </p:nvSpPr>
        <p:spPr>
          <a:xfrm>
            <a:off x="1043608" y="274638"/>
            <a:ext cx="7056784" cy="1143000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6600" b="1" dirty="0" err="1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Poliaddíciós</a:t>
            </a:r>
            <a:r>
              <a:rPr lang="hu-HU" sz="6600" b="1" dirty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6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reakció</a:t>
            </a:r>
            <a:endParaRPr lang="hu-HU" sz="6600" dirty="0"/>
          </a:p>
        </p:txBody>
      </p:sp>
      <p:pic>
        <p:nvPicPr>
          <p:cNvPr id="26" name="Kép 25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76" y="1753255"/>
            <a:ext cx="8819048" cy="3523810"/>
          </a:xfrm>
          <a:prstGeom prst="rect">
            <a:avLst/>
          </a:prstGeom>
        </p:spPr>
      </p:pic>
      <p:grpSp>
        <p:nvGrpSpPr>
          <p:cNvPr id="10" name="Csoportba foglalás 9"/>
          <p:cNvGrpSpPr/>
          <p:nvPr/>
        </p:nvGrpSpPr>
        <p:grpSpPr>
          <a:xfrm>
            <a:off x="229142" y="3486589"/>
            <a:ext cx="8752382" cy="1790476"/>
            <a:chOff x="229142" y="3486589"/>
            <a:chExt cx="8752382" cy="1790476"/>
          </a:xfrm>
        </p:grpSpPr>
        <p:pic>
          <p:nvPicPr>
            <p:cNvPr id="3" name="Kép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42" y="3486589"/>
              <a:ext cx="8752382" cy="1790476"/>
            </a:xfrm>
            <a:prstGeom prst="rect">
              <a:avLst/>
            </a:prstGeom>
          </p:spPr>
        </p:pic>
        <p:pic>
          <p:nvPicPr>
            <p:cNvPr id="21" name="Kép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142" y="3486589"/>
              <a:ext cx="8752382" cy="1790476"/>
            </a:xfrm>
            <a:prstGeom prst="rect">
              <a:avLst/>
            </a:prstGeom>
          </p:spPr>
        </p:pic>
      </p:grpSp>
      <p:sp>
        <p:nvSpPr>
          <p:cNvPr id="27" name="Átellenes sarkain kerekített téglalap 26"/>
          <p:cNvSpPr/>
          <p:nvPr/>
        </p:nvSpPr>
        <p:spPr>
          <a:xfrm>
            <a:off x="5516546" y="3717032"/>
            <a:ext cx="1602636" cy="1440160"/>
          </a:xfrm>
          <a:prstGeom prst="round2DiagRect">
            <a:avLst/>
          </a:prstGeom>
          <a:noFill/>
          <a:ln w="63500">
            <a:solidFill>
              <a:srgbClr val="E2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24" name="Csoportba foglalás 23"/>
          <p:cNvGrpSpPr/>
          <p:nvPr/>
        </p:nvGrpSpPr>
        <p:grpSpPr>
          <a:xfrm>
            <a:off x="5076056" y="4790799"/>
            <a:ext cx="2664296" cy="1150387"/>
            <a:chOff x="4932040" y="4941168"/>
            <a:chExt cx="2664296" cy="1150387"/>
          </a:xfrm>
        </p:grpSpPr>
        <p:sp>
          <p:nvSpPr>
            <p:cNvPr id="14" name="Szövegdoboz 13"/>
            <p:cNvSpPr txBox="1"/>
            <p:nvPr/>
          </p:nvSpPr>
          <p:spPr>
            <a:xfrm>
              <a:off x="4932040" y="5445224"/>
              <a:ext cx="26642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3600" b="1" dirty="0" err="1" smtClean="0">
                  <a:ln>
                    <a:solidFill>
                      <a:schemeClr val="bg1"/>
                    </a:solidFill>
                  </a:ln>
                  <a:solidFill>
                    <a:srgbClr val="E281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uretán</a:t>
              </a:r>
              <a:r>
                <a:rPr lang="hu-HU" sz="3600" b="1" dirty="0" smtClean="0">
                  <a:ln>
                    <a:solidFill>
                      <a:schemeClr val="bg1"/>
                    </a:solidFill>
                  </a:ln>
                  <a:solidFill>
                    <a:srgbClr val="E281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 kötés</a:t>
              </a:r>
              <a:endParaRPr lang="hu-HU" sz="3600" b="1" dirty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  <p:sp>
          <p:nvSpPr>
            <p:cNvPr id="23" name="Felfelé nyíl 22"/>
            <p:cNvSpPr/>
            <p:nvPr/>
          </p:nvSpPr>
          <p:spPr>
            <a:xfrm>
              <a:off x="6139002" y="4941168"/>
              <a:ext cx="269202" cy="648072"/>
            </a:xfrm>
            <a:prstGeom prst="upArrow">
              <a:avLst/>
            </a:prstGeom>
            <a:solidFill>
              <a:srgbClr val="E281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grpSp>
        <p:nvGrpSpPr>
          <p:cNvPr id="9" name="Csoportba foglalás 8"/>
          <p:cNvGrpSpPr/>
          <p:nvPr/>
        </p:nvGrpSpPr>
        <p:grpSpPr>
          <a:xfrm>
            <a:off x="276761" y="1753255"/>
            <a:ext cx="8704763" cy="1838095"/>
            <a:chOff x="276761" y="1753255"/>
            <a:chExt cx="8704763" cy="1838095"/>
          </a:xfrm>
        </p:grpSpPr>
        <p:pic>
          <p:nvPicPr>
            <p:cNvPr id="4" name="Kép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761" y="1753255"/>
              <a:ext cx="8704763" cy="1838095"/>
            </a:xfrm>
            <a:prstGeom prst="rect">
              <a:avLst/>
            </a:prstGeom>
          </p:spPr>
        </p:pic>
        <p:pic>
          <p:nvPicPr>
            <p:cNvPr id="18" name="Kép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761" y="1753255"/>
              <a:ext cx="8704763" cy="1838095"/>
            </a:xfrm>
            <a:prstGeom prst="rect">
              <a:avLst/>
            </a:prstGeom>
          </p:spPr>
        </p:pic>
      </p:grpSp>
      <p:sp>
        <p:nvSpPr>
          <p:cNvPr id="11" name="trigger"/>
          <p:cNvSpPr/>
          <p:nvPr/>
        </p:nvSpPr>
        <p:spPr>
          <a:xfrm>
            <a:off x="5529190" y="3717032"/>
            <a:ext cx="1589991" cy="144016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053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>
        <p14:honeycomb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2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zövegdoboz 11"/>
          <p:cNvSpPr txBox="1"/>
          <p:nvPr/>
        </p:nvSpPr>
        <p:spPr>
          <a:xfrm>
            <a:off x="0" y="1789548"/>
            <a:ext cx="9144000" cy="3970318"/>
          </a:xfrm>
          <a:prstGeom prst="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</p:spPr>
        <p:txBody>
          <a:bodyPr wrap="square" rtlCol="0">
            <a:spAutoFit/>
          </a:bodyPr>
          <a:lstStyle/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>
          <a:xfrm>
            <a:off x="0" y="6238800"/>
            <a:ext cx="2133600" cy="365125"/>
          </a:xfrm>
        </p:spPr>
        <p:txBody>
          <a:bodyPr lIns="720000"/>
          <a:lstStyle/>
          <a:p>
            <a:r>
              <a:rPr lang="hu-HU" dirty="0" smtClean="0"/>
              <a:t>2014.11.18.</a:t>
            </a:r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238800"/>
            <a:ext cx="2895600" cy="365125"/>
          </a:xfrm>
        </p:spPr>
        <p:txBody>
          <a:bodyPr/>
          <a:lstStyle/>
          <a:p>
            <a:r>
              <a:rPr lang="hu-HU" dirty="0" err="1" smtClean="0"/>
              <a:t>Bevkémtan</a:t>
            </a:r>
            <a:r>
              <a:rPr lang="hu-HU" dirty="0" smtClean="0"/>
              <a:t> </a:t>
            </a:r>
            <a:r>
              <a:rPr lang="hu-HU" dirty="0" err="1" smtClean="0"/>
              <a:t>nanotanítás</a:t>
            </a:r>
            <a:r>
              <a:rPr lang="hu-HU" dirty="0" smtClean="0"/>
              <a:t> - </a:t>
            </a:r>
            <a:r>
              <a:rPr lang="hu-HU" dirty="0" err="1" smtClean="0"/>
              <a:t>pL</a:t>
            </a:r>
            <a:endParaRPr lang="hu-HU" dirty="0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7010400" y="6238800"/>
            <a:ext cx="2133600" cy="365125"/>
          </a:xfrm>
        </p:spPr>
        <p:txBody>
          <a:bodyPr rIns="720000"/>
          <a:lstStyle/>
          <a:p>
            <a:fld id="{AA2AA108-1615-4C5C-A5CD-5B47AFEA4AD2}" type="slidenum">
              <a:rPr lang="hu-HU" smtClean="0"/>
              <a:t>5</a:t>
            </a:fld>
            <a:endParaRPr lang="hu-HU" dirty="0"/>
          </a:p>
        </p:txBody>
      </p:sp>
      <p:sp>
        <p:nvSpPr>
          <p:cNvPr id="8" name="Cím 15"/>
          <p:cNvSpPr txBox="1">
            <a:spLocks/>
          </p:cNvSpPr>
          <p:nvPr/>
        </p:nvSpPr>
        <p:spPr>
          <a:xfrm>
            <a:off x="1043608" y="274638"/>
            <a:ext cx="7056784" cy="1143000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6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Mellékreakciók</a:t>
            </a:r>
            <a:endParaRPr lang="hu-HU" sz="66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143508" y="1916831"/>
            <a:ext cx="4212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Habképződés</a:t>
            </a:r>
            <a:endParaRPr lang="hu-HU" sz="3600" dirty="0"/>
          </a:p>
        </p:txBody>
      </p:sp>
      <p:pic>
        <p:nvPicPr>
          <p:cNvPr id="9" name="Kép 8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540917"/>
            <a:ext cx="8352928" cy="1037480"/>
          </a:xfrm>
          <a:prstGeom prst="rect">
            <a:avLst/>
          </a:prstGeom>
        </p:spPr>
      </p:pic>
      <p:sp>
        <p:nvSpPr>
          <p:cNvPr id="31" name="gas_circle"/>
          <p:cNvSpPr/>
          <p:nvPr/>
        </p:nvSpPr>
        <p:spPr>
          <a:xfrm>
            <a:off x="7950764" y="2708920"/>
            <a:ext cx="797700" cy="648072"/>
          </a:xfrm>
          <a:prstGeom prst="ellipse">
            <a:avLst/>
          </a:prstGeom>
          <a:noFill/>
          <a:ln>
            <a:solidFill>
              <a:srgbClr val="E2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24" name="gas_arrow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039" y="2157204"/>
            <a:ext cx="400000" cy="1600000"/>
          </a:xfrm>
          <a:prstGeom prst="rect">
            <a:avLst/>
          </a:prstGeom>
        </p:spPr>
      </p:pic>
      <p:cxnSp>
        <p:nvCxnSpPr>
          <p:cNvPr id="1030" name="Egyenes összekötő nyíllal 1029"/>
          <p:cNvCxnSpPr/>
          <p:nvPr/>
        </p:nvCxnSpPr>
        <p:spPr>
          <a:xfrm>
            <a:off x="7092280" y="3212976"/>
            <a:ext cx="576064" cy="792088"/>
          </a:xfrm>
          <a:prstGeom prst="straightConnector1">
            <a:avLst/>
          </a:prstGeom>
          <a:ln w="25400">
            <a:solidFill>
              <a:srgbClr val="E281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zövegdoboz 44"/>
          <p:cNvSpPr txBox="1"/>
          <p:nvPr/>
        </p:nvSpPr>
        <p:spPr>
          <a:xfrm>
            <a:off x="3442415" y="4941168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err="1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Polikarbamid</a:t>
            </a:r>
            <a:r>
              <a:rPr lang="hu-HU" sz="3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(lánc)képződés</a:t>
            </a:r>
            <a:endParaRPr lang="hu-HU" sz="3600" dirty="0"/>
          </a:p>
        </p:txBody>
      </p:sp>
      <p:pic>
        <p:nvPicPr>
          <p:cNvPr id="2" name="w1pic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707946"/>
            <a:ext cx="2304256" cy="712656"/>
          </a:xfrm>
          <a:prstGeom prst="rect">
            <a:avLst/>
          </a:prstGeom>
        </p:spPr>
      </p:pic>
      <p:pic>
        <p:nvPicPr>
          <p:cNvPr id="4" name="w2pic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595" y="2563162"/>
            <a:ext cx="3153859" cy="963849"/>
          </a:xfrm>
          <a:prstGeom prst="rect">
            <a:avLst/>
          </a:prstGeom>
        </p:spPr>
      </p:pic>
      <p:pic>
        <p:nvPicPr>
          <p:cNvPr id="10" name="w3pic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281" y="2756340"/>
            <a:ext cx="3159997" cy="559455"/>
          </a:xfrm>
          <a:prstGeom prst="rect">
            <a:avLst/>
          </a:prstGeom>
        </p:spPr>
      </p:pic>
      <p:sp>
        <p:nvSpPr>
          <p:cNvPr id="17" name="Átellenes sarkain kerekített téglalap 16"/>
          <p:cNvSpPr/>
          <p:nvPr/>
        </p:nvSpPr>
        <p:spPr>
          <a:xfrm>
            <a:off x="2969364" y="3705906"/>
            <a:ext cx="1242596" cy="1121515"/>
          </a:xfrm>
          <a:prstGeom prst="round2DiagRect">
            <a:avLst/>
          </a:prstGeom>
          <a:noFill/>
          <a:ln w="63500">
            <a:solidFill>
              <a:srgbClr val="E2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5" y="4123580"/>
            <a:ext cx="2320062" cy="1610786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softEdge rad="31750"/>
          </a:effectLst>
        </p:spPr>
      </p:pic>
      <p:grpSp>
        <p:nvGrpSpPr>
          <p:cNvPr id="16" name="Csoportba foglalás 15"/>
          <p:cNvGrpSpPr/>
          <p:nvPr/>
        </p:nvGrpSpPr>
        <p:grpSpPr>
          <a:xfrm>
            <a:off x="2449595" y="3774707"/>
            <a:ext cx="5900019" cy="1036800"/>
            <a:chOff x="2449595" y="3774707"/>
            <a:chExt cx="5900019" cy="1036800"/>
          </a:xfrm>
        </p:grpSpPr>
        <p:pic>
          <p:nvPicPr>
            <p:cNvPr id="23" name="Kép 2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9595" y="3774707"/>
              <a:ext cx="5900019" cy="1036800"/>
            </a:xfrm>
            <a:prstGeom prst="rect">
              <a:avLst/>
            </a:prstGeom>
          </p:spPr>
        </p:pic>
        <p:pic>
          <p:nvPicPr>
            <p:cNvPr id="1028" name="Kép 102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9595" y="3774707"/>
              <a:ext cx="5900019" cy="1036800"/>
            </a:xfrm>
            <a:prstGeom prst="rect">
              <a:avLst/>
            </a:prstGeom>
          </p:spPr>
        </p:pic>
      </p:grpSp>
      <p:sp>
        <p:nvSpPr>
          <p:cNvPr id="13" name="trigger"/>
          <p:cNvSpPr/>
          <p:nvPr/>
        </p:nvSpPr>
        <p:spPr>
          <a:xfrm>
            <a:off x="2969364" y="3757204"/>
            <a:ext cx="1242596" cy="107021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trigger2"/>
          <p:cNvSpPr/>
          <p:nvPr/>
        </p:nvSpPr>
        <p:spPr>
          <a:xfrm>
            <a:off x="0" y="5445224"/>
            <a:ext cx="611559" cy="28914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trigw2"/>
          <p:cNvSpPr/>
          <p:nvPr/>
        </p:nvSpPr>
        <p:spPr>
          <a:xfrm>
            <a:off x="670429" y="6359724"/>
            <a:ext cx="886639" cy="22831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6" name="trigw3"/>
          <p:cNvSpPr/>
          <p:nvPr/>
        </p:nvSpPr>
        <p:spPr>
          <a:xfrm>
            <a:off x="3707904" y="6359724"/>
            <a:ext cx="1691700" cy="228319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7" name="trigw4"/>
          <p:cNvSpPr/>
          <p:nvPr/>
        </p:nvSpPr>
        <p:spPr>
          <a:xfrm>
            <a:off x="7861825" y="6237311"/>
            <a:ext cx="886639" cy="350731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triggas"/>
          <p:cNvSpPr/>
          <p:nvPr/>
        </p:nvSpPr>
        <p:spPr>
          <a:xfrm>
            <a:off x="8100392" y="2747885"/>
            <a:ext cx="537254" cy="50503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8914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>
        <p14:honeycomb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8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8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2" grpId="0" animBg="1"/>
      <p:bldP spid="3" grpId="0"/>
      <p:bldP spid="31" grpId="0" animBg="1"/>
      <p:bldP spid="45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rig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114" y="3241601"/>
            <a:ext cx="1198846" cy="1198846"/>
          </a:xfrm>
          <a:prstGeom prst="rect">
            <a:avLst/>
          </a:prstGeom>
        </p:spPr>
      </p:pic>
      <p:pic>
        <p:nvPicPr>
          <p:cNvPr id="29" name="trig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962" y="3573016"/>
            <a:ext cx="1008112" cy="1008112"/>
          </a:xfrm>
          <a:prstGeom prst="rect">
            <a:avLst/>
          </a:prstGeom>
        </p:spPr>
      </p:pic>
      <p:pic>
        <p:nvPicPr>
          <p:cNvPr id="27" name="trig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262" y="1484784"/>
            <a:ext cx="1008112" cy="1008112"/>
          </a:xfrm>
          <a:prstGeom prst="rect">
            <a:avLst/>
          </a:prstGeom>
        </p:spPr>
      </p:pic>
      <p:pic>
        <p:nvPicPr>
          <p:cNvPr id="26" name="trig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5373216"/>
            <a:ext cx="1296144" cy="1296144"/>
          </a:xfrm>
          <a:prstGeom prst="rect">
            <a:avLst/>
          </a:prstGeom>
        </p:spPr>
      </p:pic>
      <p:pic>
        <p:nvPicPr>
          <p:cNvPr id="25" name="trig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382606"/>
            <a:ext cx="1008112" cy="1008112"/>
          </a:xfrm>
          <a:prstGeom prst="rect">
            <a:avLst/>
          </a:prstGeom>
        </p:spPr>
      </p:pic>
      <p:pic>
        <p:nvPicPr>
          <p:cNvPr id="24" name="trig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268760"/>
            <a:ext cx="1008112" cy="1008112"/>
          </a:xfrm>
          <a:prstGeom prst="rect">
            <a:avLst/>
          </a:prstGeom>
        </p:spPr>
      </p:pic>
      <p:pic>
        <p:nvPicPr>
          <p:cNvPr id="23" name="trig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09" y="2144444"/>
            <a:ext cx="1428572" cy="1428572"/>
          </a:xfrm>
          <a:prstGeom prst="rect">
            <a:avLst/>
          </a:prstGeom>
        </p:spPr>
      </p:pic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0" y="6238800"/>
            <a:ext cx="2133600" cy="365125"/>
          </a:xfrm>
        </p:spPr>
        <p:txBody>
          <a:bodyPr lIns="720000"/>
          <a:lstStyle/>
          <a:p>
            <a:r>
              <a:rPr lang="hu-HU" dirty="0" smtClean="0"/>
              <a:t>2014.11.18.</a:t>
            </a:r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238800"/>
            <a:ext cx="2895600" cy="365125"/>
          </a:xfrm>
        </p:spPr>
        <p:txBody>
          <a:bodyPr/>
          <a:lstStyle/>
          <a:p>
            <a:r>
              <a:rPr lang="hu-HU" dirty="0" err="1" smtClean="0"/>
              <a:t>Bevkémtan</a:t>
            </a:r>
            <a:r>
              <a:rPr lang="hu-HU" dirty="0" smtClean="0"/>
              <a:t> </a:t>
            </a:r>
            <a:r>
              <a:rPr lang="hu-HU" dirty="0" err="1" smtClean="0"/>
              <a:t>nanotanítás</a:t>
            </a:r>
            <a:r>
              <a:rPr lang="hu-HU" dirty="0" smtClean="0"/>
              <a:t> - </a:t>
            </a:r>
            <a:r>
              <a:rPr lang="hu-HU" dirty="0" err="1" smtClean="0"/>
              <a:t>pL</a:t>
            </a:r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7010400" y="6238800"/>
            <a:ext cx="2133600" cy="365125"/>
          </a:xfrm>
        </p:spPr>
        <p:txBody>
          <a:bodyPr rIns="720000"/>
          <a:lstStyle/>
          <a:p>
            <a:fld id="{AA2AA108-1615-4C5C-A5CD-5B47AFEA4AD2}" type="slidenum">
              <a:rPr lang="hu-HU" smtClean="0"/>
              <a:t>6</a:t>
            </a:fld>
            <a:endParaRPr lang="hu-HU" dirty="0"/>
          </a:p>
        </p:txBody>
      </p:sp>
      <p:pic>
        <p:nvPicPr>
          <p:cNvPr id="8" name="k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643581" cy="2643581"/>
          </a:xfrm>
          <a:prstGeom prst="rect">
            <a:avLst/>
          </a:prstGeom>
          <a:effectLst>
            <a:glow rad="63500">
              <a:schemeClr val="accent1">
                <a:alpha val="40000"/>
              </a:schemeClr>
            </a:glow>
            <a:softEdge rad="127000"/>
          </a:effectLst>
        </p:spPr>
      </p:pic>
      <p:pic>
        <p:nvPicPr>
          <p:cNvPr id="9" name="k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0"/>
            <a:ext cx="2987824" cy="2240868"/>
          </a:xfrm>
          <a:prstGeom prst="rect">
            <a:avLst/>
          </a:prstGeom>
          <a:effectLst>
            <a:glow rad="63500">
              <a:schemeClr val="accent1">
                <a:alpha val="40000"/>
              </a:schemeClr>
            </a:glow>
            <a:softEdge rad="127000"/>
          </a:effectLst>
        </p:spPr>
      </p:pic>
      <p:pic>
        <p:nvPicPr>
          <p:cNvPr id="11" name="k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43581"/>
            <a:ext cx="2695299" cy="3593732"/>
          </a:xfrm>
          <a:prstGeom prst="rect">
            <a:avLst/>
          </a:prstGeom>
          <a:effectLst>
            <a:glow rad="63500">
              <a:schemeClr val="accent1">
                <a:alpha val="40000"/>
              </a:schemeClr>
            </a:glow>
            <a:softEdge rad="127000"/>
          </a:effectLst>
        </p:spPr>
      </p:pic>
      <p:pic>
        <p:nvPicPr>
          <p:cNvPr id="12" name="k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581" y="-6391"/>
            <a:ext cx="3512595" cy="2465986"/>
          </a:xfrm>
          <a:prstGeom prst="rect">
            <a:avLst/>
          </a:prstGeom>
          <a:effectLst>
            <a:glow rad="63500">
              <a:schemeClr val="accent1">
                <a:alpha val="40000"/>
              </a:schemeClr>
            </a:glow>
            <a:softEdge rad="127000"/>
          </a:effectLst>
        </p:spPr>
      </p:pic>
      <p:pic>
        <p:nvPicPr>
          <p:cNvPr id="28" name="k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318" y="2374843"/>
            <a:ext cx="3385841" cy="2378793"/>
          </a:xfrm>
          <a:prstGeom prst="rect">
            <a:avLst/>
          </a:prstGeom>
          <a:effectLst>
            <a:glow rad="63500">
              <a:schemeClr val="accent1">
                <a:alpha val="40000"/>
              </a:schemeClr>
            </a:glow>
            <a:softEdge rad="127000"/>
          </a:effectLst>
        </p:spPr>
      </p:pic>
      <p:pic>
        <p:nvPicPr>
          <p:cNvPr id="10" name="k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348413"/>
            <a:ext cx="3190521" cy="2509587"/>
          </a:xfrm>
          <a:prstGeom prst="rect">
            <a:avLst/>
          </a:prstGeom>
          <a:effectLst>
            <a:glow rad="63500">
              <a:schemeClr val="accent1">
                <a:alpha val="40000"/>
              </a:schemeClr>
            </a:glow>
            <a:softEdge rad="127000"/>
          </a:effectLst>
        </p:spPr>
      </p:pic>
      <p:pic>
        <p:nvPicPr>
          <p:cNvPr id="3074" name="k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187910"/>
            <a:ext cx="3131840" cy="2398331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alpha val="40000"/>
              </a:schemeClr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zövegdoboz 14"/>
          <p:cNvSpPr txBox="1"/>
          <p:nvPr/>
        </p:nvSpPr>
        <p:spPr>
          <a:xfrm>
            <a:off x="2600728" y="4758822"/>
            <a:ext cx="3339424" cy="800219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4600" b="1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Felhasználás</a:t>
            </a:r>
            <a:endParaRPr lang="hu-HU" sz="4600" b="1" dirty="0">
              <a:ln>
                <a:solidFill>
                  <a:schemeClr val="bg1"/>
                </a:solidFill>
              </a:ln>
              <a:solidFill>
                <a:srgbClr val="E281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776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>
        <p14:honeycomb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39752" y="4221088"/>
            <a:ext cx="5184576" cy="720080"/>
          </a:xfrm>
          <a:solidFill>
            <a:schemeClr val="accent1">
              <a:alpha val="40000"/>
            </a:schemeClr>
          </a:solidFill>
        </p:spPr>
        <p:txBody>
          <a:bodyPr/>
          <a:lstStyle/>
          <a:p>
            <a:pPr algn="ctr"/>
            <a:r>
              <a:rPr lang="hu-HU" cap="none" dirty="0" smtClean="0">
                <a:ln>
                  <a:solidFill>
                    <a:schemeClr val="bg1"/>
                  </a:solidFill>
                </a:ln>
                <a:solidFill>
                  <a:srgbClr val="E281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Köszönöm a figyelmet!</a:t>
            </a:r>
            <a:endParaRPr lang="hu-HU" cap="none" dirty="0"/>
          </a:p>
        </p:txBody>
      </p:sp>
      <p:sp>
        <p:nvSpPr>
          <p:cNvPr id="5" name="Dátum helye 3"/>
          <p:cNvSpPr>
            <a:spLocks noGrp="1"/>
          </p:cNvSpPr>
          <p:nvPr>
            <p:ph type="dt" sz="half" idx="10"/>
          </p:nvPr>
        </p:nvSpPr>
        <p:spPr>
          <a:xfrm>
            <a:off x="0" y="6238800"/>
            <a:ext cx="2133600" cy="365125"/>
          </a:xfrm>
        </p:spPr>
        <p:txBody>
          <a:bodyPr lIns="720000"/>
          <a:lstStyle/>
          <a:p>
            <a:r>
              <a:rPr lang="hu-HU" dirty="0" smtClean="0"/>
              <a:t>2014.11.18.</a:t>
            </a:r>
            <a:endParaRPr lang="hu-HU" dirty="0"/>
          </a:p>
        </p:txBody>
      </p:sp>
      <p:sp>
        <p:nvSpPr>
          <p:cNvPr id="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3124200" y="6238800"/>
            <a:ext cx="2895600" cy="365125"/>
          </a:xfrm>
        </p:spPr>
        <p:txBody>
          <a:bodyPr/>
          <a:lstStyle/>
          <a:p>
            <a:r>
              <a:rPr lang="hu-HU" dirty="0" err="1" smtClean="0"/>
              <a:t>Bevkémtan</a:t>
            </a:r>
            <a:r>
              <a:rPr lang="hu-HU" dirty="0" smtClean="0"/>
              <a:t> </a:t>
            </a:r>
            <a:r>
              <a:rPr lang="hu-HU" dirty="0" err="1" smtClean="0"/>
              <a:t>nanotanítás</a:t>
            </a:r>
            <a:r>
              <a:rPr lang="hu-HU" dirty="0" smtClean="0"/>
              <a:t> - </a:t>
            </a:r>
            <a:r>
              <a:rPr lang="hu-HU" dirty="0" err="1" smtClean="0"/>
              <a:t>pL</a:t>
            </a:r>
            <a:endParaRPr lang="hu-HU" dirty="0"/>
          </a:p>
        </p:txBody>
      </p:sp>
      <p:sp>
        <p:nvSpPr>
          <p:cNvPr id="7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7010400" y="6284200"/>
            <a:ext cx="2133600" cy="274324"/>
          </a:xfrm>
        </p:spPr>
        <p:txBody>
          <a:bodyPr rIns="720000"/>
          <a:lstStyle/>
          <a:p>
            <a:fld id="{AA2AA108-1615-4C5C-A5CD-5B47AFEA4AD2}" type="slidenum">
              <a:rPr lang="hu-HU" smtClean="0"/>
              <a:t>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6410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0">
                <a:hlinkClick r:id="rId2"/>
              </a:rPr>
              <a:t>https://drive.google.com/file/d/0BylLQiE2qmDDa2hIczNpSUp0RDREZTlYR1EzaklGcWVQbnJZ/view?usp=sharing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 smtClean="0"/>
              <a:t>2014.11.18.</a:t>
            </a:r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Bevkémtan nanotanítás - pL</a:t>
            </a: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AA108-1615-4C5C-A5CD-5B47AFEA4AD2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779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2398</TotalTime>
  <Words>87</Words>
  <Application>Microsoft Office PowerPoint</Application>
  <PresentationFormat>Diavetítés a képernyőre (4:3 oldalarány)</PresentationFormat>
  <Paragraphs>73</Paragraphs>
  <Slides>8</Slides>
  <Notes>1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2" baseType="lpstr">
      <vt:lpstr>Arial</vt:lpstr>
      <vt:lpstr>Calibri</vt:lpstr>
      <vt:lpstr>Wingdings</vt:lpstr>
      <vt:lpstr>Office-téma</vt:lpstr>
      <vt:lpstr>Műanyagok világa - a poliuretán (PUR) -</vt:lpstr>
      <vt:lpstr>Polimerizáció</vt:lpstr>
      <vt:lpstr>Előállítás</vt:lpstr>
      <vt:lpstr>PowerPoint bemutató</vt:lpstr>
      <vt:lpstr>PowerPoint bemutató</vt:lpstr>
      <vt:lpstr>PowerPoint bemutató</vt:lpstr>
      <vt:lpstr>Köszönöm a figyelmet!</vt:lpstr>
      <vt:lpstr>https://drive.google.com/file/d/0BylLQiE2qmDDa2hIczNpSUp0RDREZTlYR1EzaklGcWVQbnJZ/view?usp=sharing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Laci</dc:creator>
  <cp:lastModifiedBy>Luca</cp:lastModifiedBy>
  <cp:revision>65</cp:revision>
  <dcterms:created xsi:type="dcterms:W3CDTF">2014-11-09T00:55:32Z</dcterms:created>
  <dcterms:modified xsi:type="dcterms:W3CDTF">2015-01-02T05:33:34Z</dcterms:modified>
</cp:coreProperties>
</file>