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74" r:id="rId6"/>
    <p:sldId id="277" r:id="rId7"/>
    <p:sldId id="275" r:id="rId8"/>
    <p:sldId id="272" r:id="rId9"/>
    <p:sldId id="259" r:id="rId10"/>
    <p:sldId id="269" r:id="rId11"/>
    <p:sldId id="273" r:id="rId12"/>
    <p:sldId id="270" r:id="rId13"/>
    <p:sldId id="271" r:id="rId14"/>
    <p:sldId id="276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4679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865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4391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855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308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333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028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3567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796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824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180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3431D-90C5-4881-8BCE-80FF64B33C78}" type="datetimeFigureOut">
              <a:rPr lang="hu-HU" smtClean="0"/>
              <a:t>2015.11.21.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C4512-346C-40C3-8469-B866F0D790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742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9756" y="3952166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hu-HU" sz="8800" cap="all" spc="25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Kristályok</a:t>
            </a:r>
            <a:endParaRPr lang="hu-HU" sz="8800" cap="all" spc="25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5868144" y="299695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0" y="5123586"/>
            <a:ext cx="9144000" cy="175432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44215" y="4958798"/>
            <a:ext cx="6934227" cy="576064"/>
          </a:xfrm>
          <a:noFill/>
        </p:spPr>
        <p:txBody>
          <a:bodyPr>
            <a:noAutofit/>
          </a:bodyPr>
          <a:lstStyle/>
          <a:p>
            <a:pPr algn="l"/>
            <a:r>
              <a:rPr lang="hu-HU" sz="4400" dirty="0" smtClean="0">
                <a:solidFill>
                  <a:srgbClr val="002060"/>
                </a:solidFill>
                <a:latin typeface="Impact" panose="020B0806030902050204" pitchFamily="34" charset="0"/>
              </a:rPr>
              <a:t>a laborból és a földkéregből</a:t>
            </a:r>
            <a:endParaRPr lang="hu-HU" sz="44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8" descr="http://www.tankonyvtar.hu/hu/tartalom/tamop425/0033_SCORM_MFFAT6101/content/23/4_1/brazil_wrl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2" r="30980"/>
          <a:stretch/>
        </p:blipFill>
        <p:spPr bwMode="auto">
          <a:xfrm>
            <a:off x="1107204" y="178055"/>
            <a:ext cx="1111261" cy="148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www.tankonyvtar.hu/hu/tartalom/tamop425/0033_SCORM_MFFAT6101/content/23/4_1/dauphine_wrl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1" r="30881"/>
          <a:stretch/>
        </p:blipFill>
        <p:spPr bwMode="auto">
          <a:xfrm>
            <a:off x="3304303" y="178056"/>
            <a:ext cx="1086417" cy="148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www.tankonyvtar.hu/hu/tartalom/tamop425/0033_SCORM_MFFAT6101/content/24/4_1/aragonit-KF_wrl.jp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9" r="29504"/>
          <a:stretch/>
        </p:blipFill>
        <p:spPr bwMode="auto">
          <a:xfrm>
            <a:off x="4367345" y="181358"/>
            <a:ext cx="1019292" cy="148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://www.tankonyvtar.hu/hu/tartalom/tamop425/0033_SCORM_MFFAT6101/content/28/2_1/forsterit-KF_wrl.jpg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7" r="24614"/>
          <a:stretch/>
        </p:blipFill>
        <p:spPr bwMode="auto">
          <a:xfrm flipH="1">
            <a:off x="10518" y="178057"/>
            <a:ext cx="1197404" cy="148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http://www.tankonyvtar.hu/hu/tartalom/tamop425/0033_SCORM_MFFAT6101/content/28/6_1/cordierit-KF_wrl.jpg"/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9" r="21060"/>
          <a:stretch/>
        </p:blipFill>
        <p:spPr bwMode="auto">
          <a:xfrm>
            <a:off x="2052205" y="181358"/>
            <a:ext cx="1405963" cy="148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http://www.tankonyvtar.hu/hu/tartalom/tamop425/0033_SCORM_MFFAT6101/content/23/3_1/korund-KF_wrl.jpg"/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2" r="25727"/>
          <a:stretch/>
        </p:blipFill>
        <p:spPr bwMode="auto">
          <a:xfrm>
            <a:off x="5275798" y="177132"/>
            <a:ext cx="1012086" cy="148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http://www.tankonyvtar.hu/hu/tartalom/tamop425/0033_SCORM_MFFAT6101/content/23/5_1/rutil-KF_wrl.jpg"/>
          <p:cNvPicPr>
            <a:picLocks noChangeAspect="1" noChangeArrowheads="1"/>
          </p:cNvPicPr>
          <p:nvPr/>
        </p:nvPicPr>
        <p:blipFill rotWithShape="1"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5" r="26757"/>
          <a:stretch/>
        </p:blipFill>
        <p:spPr bwMode="auto">
          <a:xfrm>
            <a:off x="6287884" y="179004"/>
            <a:ext cx="1230209" cy="148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4" descr="http://www.tankonyvtar.hu/hu/tartalom/tamop425/0033_SCORM_MFFAT6101/content/23/5_1/piroluzit-KF_wrl.jpg"/>
          <p:cNvPicPr>
            <a:picLocks noChangeAspect="1" noChangeArrowheads="1"/>
          </p:cNvPicPr>
          <p:nvPr/>
        </p:nvPicPr>
        <p:blipFill rotWithShape="1"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5" r="34669"/>
          <a:stretch/>
        </p:blipFill>
        <p:spPr bwMode="auto">
          <a:xfrm>
            <a:off x="7418475" y="181358"/>
            <a:ext cx="903287" cy="148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 descr="http://www.tankonyvtar.hu/hu/tartalom/tamop425/0033_SCORM_MFFAT6101/content/24/2_1/kalcit-szkal_wrl.jpg"/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5" r="29585"/>
          <a:stretch/>
        </p:blipFill>
        <p:spPr bwMode="auto">
          <a:xfrm>
            <a:off x="8321762" y="181358"/>
            <a:ext cx="828486" cy="148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40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hethinkersgarden.com/wp-content/uploads/2015/05/rock-cryst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4"/>
          <a:stretch/>
        </p:blipFill>
        <p:spPr bwMode="auto">
          <a:xfrm>
            <a:off x="280822" y="1736455"/>
            <a:ext cx="8611658" cy="478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187311" y="470302"/>
            <a:ext cx="3952641" cy="1326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77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nagyban</a:t>
            </a:r>
            <a:endParaRPr lang="hu-HU" sz="77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7" name="Cím 1"/>
          <p:cNvSpPr txBox="1">
            <a:spLocks/>
          </p:cNvSpPr>
          <p:nvPr/>
        </p:nvSpPr>
        <p:spPr>
          <a:xfrm>
            <a:off x="0" y="1"/>
            <a:ext cx="9144000" cy="7647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6950" dirty="0">
              <a:solidFill>
                <a:srgbClr val="00B0F0"/>
              </a:solidFill>
              <a:latin typeface="Impact" panose="020B0806030902050204" pitchFamily="34" charset="0"/>
            </a:endParaRP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79512" y="65315"/>
            <a:ext cx="8964488" cy="908721"/>
          </a:xfrm>
        </p:spPr>
        <p:txBody>
          <a:bodyPr>
            <a:noAutofit/>
          </a:bodyPr>
          <a:lstStyle/>
          <a:p>
            <a:pPr algn="l"/>
            <a:r>
              <a:rPr lang="hu-HU" dirty="0" smtClean="0">
                <a:solidFill>
                  <a:srgbClr val="002060"/>
                </a:solidFill>
                <a:latin typeface="Impact" panose="020B0806030902050204" pitchFamily="34" charset="0"/>
              </a:rPr>
              <a:t>szabályos rend</a:t>
            </a:r>
            <a:endParaRPr lang="hu-HU" sz="7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7421877" y="1741858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kvarc | SiO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4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fineartamerica.com/images/artworkimages/mediumlarge/1/polonium-crystal-structure-dr-mark-j-wint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11" t="7304" r="14138" b="7515"/>
          <a:stretch/>
        </p:blipFill>
        <p:spPr bwMode="auto">
          <a:xfrm>
            <a:off x="188398" y="238125"/>
            <a:ext cx="4608512" cy="548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PEhUUEBMSFRQVFhkUFRUUEhUVFBQXFBYXFhUYFRQYHCggGBolGxQUITEhJSkrLi4uFx8zODMsNygtLisBCgoKDg0OGxAQGSwkHyYsLCwsLCwsLCwsLCwsLDYsLCwsLCwsLCwsLCwsLCwsLCwsLCwsLCwsLCwvLCwsLDcuN//AABEIAKcBLgMBIgACEQEDEQH/xAAcAAEAAQUBAQAAAAAAAAAAAAAABQECBAYHAwj/xABCEAACAQIDBAcGAwQJBQEAAAAAAQIDEQQhMQUSQVEGByJhcYGREzKhscHwQlLRI2KSshQkM3JzosLh8TRDU5PSFv/EABkBAQADAQEAAAAAAAAAAAAAAAABAgMEBf/EACgRAQEAAgICAAYABwAAAAAAAAABAhEDIRIxBCIyQVFhEyMzQnGB8f/aAAwDAQACEQMRAD8A4aAAAAAAAAAAAAAAAAAAAAAAAAD2wmFnWnGnSjKc5O0YxV22dm6B9XkMLarirVK+qjrCl4c5d/DhzNOPiudRbpzz/wDB4v8AorxO5kmr07P2m6/xNcM7ZamryVsmfY+zcDH2fairS4NZbuiTXf8AU5F1n9W8byr4a0U/RP8ALJ/KXk+Be8eN6x/6Tf3cUB6YihKnJxnFxlF2aeqPMwSAAAAAAAAAAAAAAAAAAAAAAAAAAAAAAAAAAAAAAAAElsHYlbHVVSw8HKT1ekYLjKcuCJDod0Rr7Uq7tJbtOP8AaVWuzBf6pdx9A9G+jlHZ1FUsPHvnN+/UfOT+miNuPi33fSLWu9GeiNLZcOzadZq1Ss1m+cYL8MfnxPbb+3f6Otyk/wBpJa/kT4+PL18cnptt+GCp2VnWn7kfy/vyXLu4vzObUazm3KUnJt3berbO6WeOoy8bvdSC2vXh7letH+7VmvgmXPpXjLOMsRUlF5NTammuKe8mR05J6mLNWJkn4WSu0+jscfQVVJKSy31m4tcJLjHM5rtDAzw83CpG0l6NcGnxR1/oFj92o6UvdqLJcN5fqr+iJHpd0Pp4mDstM0170HzjzXNGfNwTPue0TPXVcGBI7b2PUwdTcqrXOMl7s1zT+nAjjz7LLqtQAEAAAAAAAAAAAAAAAAAAAAAAAAAAAAAAAAAbn1f9Aqu1J70r08NF9qpxlbWNPm+/RGV1adAZbSl7aveOGi7cnVa1jF8ub8vD6AwtGFCEadKKjCKtGMVZJLkjo4+L71Frz2Vsqlg6UaOHgoQirJL4tvi3zIrpbt6Gz6Tm+1UllTp396XN8ori/qzN23tmGEpSq1eGUYr3pyekY/eSuzi229ozxlWVWq83kl+GKWkY9yz8dTpxwtV2jMdjZ4irKpVk5Tm7tv5JcFwS5GTQrP8A5MecLO/yegpX+/oXk0hKKKeb4ZpO9pZ5pWPKUb3du98EiuFw7lFvgu9XaVr2z4JmdgqDnTmo2V9Lp3aXDe04cL6svpFrHwEnGUZRlZxvKLfOKbS8W0l5nVcFiVVpxnHSUU/C/DyOYwwM6Uk2k8009YvTN34Zm6dEa14SgpKSjaSsmrb2qz708+8uzq/pD0fpYym6dSN081b3oy4Sg+D+Zw7pT0fqbOreyqZprehLTejwuuD5o+jFTzvfTPI5t16YLKhV/elTfmt5fynN8Tx43Hf3X47fTkYAPObAAAAAAAAAAAAAAAAAAAAAAAAAAAAAAbN0C6Jz2riVTV1SjaVWaXuxvov3novN8DWT6f6jNlLD7LpzcUpVpSqt2zabtHPwSLY691FbHs/ZCoUo06cVTpwSjFcku4trwUebff8AobBKNyOx+Hsrm/Hy7vatjl3WYm1Qd3rUX8hpEoWOhdZtNKlRf78l6xv9DQaXL7X6HfjeulNMGpTb4PxPOnBr/gllRuelPDdyIS8Nm1d1tSaUWmpXTur5XjZPu9OJO4P2e5KNJtJK+/lys+y2n337jCpYRPJ8ePIUcKoz7TyV9b5ltbVsS2IqSlBqHK3a0a0tHy58Cf6ObPVOm8mnNpvutlZPle78GQexqbnVVOLXC67+Nr6pZnQI0YwsvJebsTnZjNKybYapM1Hrzwd8G5fkrRkvO8f9R0B0+5/Q1Xrfgqmz6/dGM/4XFnPnl5dfqryafNwAPNbAAAAAAAAAAAAAAAAAAAAAAAAAAAAAC+lTc5KMc3JpJd7dkfZfRrBLDYWjRWSp04x9Ej5Q6B4L2+0MNDh7VSfhT7b/AJT6xwW0IuOuhrMLcOvyple2dOolqR+Mq73gWYnEubyPKSlyZphx67p5RpnWRSvQp/4v+iX6Gi4bDq64/rwv5nQ+sKH9Wi+VWP8ALNfU0LDHfxTeKlXQw2feZdHCXZdBXd3qSuGpGlx0nbDhgrHhiMOTsqfIxa1LPQjGK5XTP6D7MzlUktexHw1k/kbXicK3JLeajbOzW9fhnqQ3RmvuyS4JWRsEpq+Wuhz82/NONmmJtHEbkTTulrdfCV1e96EreUG/oTHSCu7Wf6EZh4e0huv8UXH1TRtjx6x2pct185ArJWdih4zpAAAAAAAAAAAAAAAAAAAAAAAAAAAAAG89T1P+v735acrdzk1H5OR3enT4o4x1O0P2kp85KC8k2/mjtdHU9Thx8eKfthl3kyMPiHElcNtGP4siNhTEqRlnjjl7JLGD1kVYTweVm3Uja2uV7nMKUbE3t/bu/inSp2tBShfW0t28mvTXg0mR9XDbrSWm7FrvvFN/G51/D4TDHRa9sLEm8JTyIzDK74eiXwROYOGRrkrL2sqqxH4uVl45EvWpkQ479SyzSyy8c/Anjiud6Z2xG07my4arxepFYWhupJHvNqKu+FzPlkyRh1ETt6qnLWyvm9bLjkeeznu7l+bd769uSvbhpoYe0sWpS8yuDrX9llZObjfm0038JI1yx+WIl9uC7Vp7tarHlUmvSTRikp0po7mMxMeVep/OyLPAzmsrHZPQACqQAAAAAAAAqihVAUAAAAAAAAAAAAAAAB1nqohalTa4zk38vodcoI5R1T/2VL+/P5s7BQpnr264sf8AEc/91etIwelG0lhMNUq/iUbQXObyj8c/Ik4wscz61dr704UIvKHal3yd7eiX+Ywwnlk09NK2HUcsXTu7uUpN31blCV/ib1VoOW6npFW05tv6mhdHHfG0P8WK/ie79Tr88EdPnJVLEJhsNZk1hqWRfSwVmuXgZ0KNicuSVExRePluRb48PFmPsXAtLeazM7E0faTUeCzJSVJU4pcSf4njjr71nlN1hWsa7t7aluxF+JKbfxyoQvxehz/E4tyk36s24sevKq38MirWvqSGzKmUOcav/wAcTXK2JtxJbY1bejdX1T7s29P4S+WUvSY5z1iUt3aOJXOe9/FGMvqa4bV1nU7bQqv8yhL/ACJfQ1U8DnmuTKft14/TAAGSwAAAAAAAAAAAAAAAAAAAAAAAAAAOx9Tsb0od1SX38TslNWONdVGOhh8E6s/w1ZX5vKOhu9LrBw2kt9eR6dlywx1+Iynuttx2JjSpyqS0im35Hzx0i2l7Wo6jbcpSk5d2d1b4eh0Dp70up18OqeHk2pS7bs1ZRzS9behybaE95/ovu2RbHG4YW32n3WdsPE7uKoSf/npN/wDsifQconzjhLQnCX5ZRnwdt1p5d50XGda0YP8A6eX8aKXfupdF3rFlfFKKOXT624vTDy/iRPdE+kC2k5uzjuWdm73v/wAF+PxyvtnnuRuGFnJTTUU1q9fT75HliMVrOeXF9xl7PqbrRj9L8IlFSi1aWqNMbP4mr92Nvy7c66R7UdaejstOXcQFSpmuHr6tN+BN4+ktVb4+uZA1lZ8zq5OuojBZVrN3yNg6KVLxq3ejp6+E1qavVruLvFtNceXeiV2Hit6lWjbOMI572bSqPJLT/uP4HP5dyNrOkF1p2/pqa40o/wA0jTjb+sSPboSvfepZ+Tv9TUDzPiprlya8f0wABzrgAAAAAAABUoVAoAAAL4029CkoNagWgAAAAAAAAADc+iGLf9GnTv2VUcrd7iv0Mp23lvXS4u1/gRPQ55VF3r6k7Vos7ePO+MWmPW1Kfbo1Y8bb3pfQ12UZZXva7/3+RsbboqMnpK6WfkzCqRT782nlwdjrk88Yxy6yRtGyXa0v95/epg4+fatqlx5mbWaWW8uV+feR20IpZqab35x3bNWUWt2aelnd5ZNWObnuppaMV+Z0bqcxG7iKkM3v07+Di1b5nOYxb0u9X5RV2/RG0dXeOdLF0832rx1WjV9OOaMfh7/MiOSfLXb1UcZffkX9IsRvUY24GJWqbyydrrXkWbQlvUGnd+mZ60x+aVxfaxpeOrb2emfMhsRF7sno1m7vN3yy7/1MzGVNbcvkRFSo6jtvRja8nKbe6lFatJPW1llq0X5bpfjjDqz4692n3qZuwJZ1lzpfKpTbI+OJaV1bPKzSkn4p8c1Y9NiVf2kr/ihNX+Pnoji8vmjo10r08helhZ904vy3P0ZphufTGalhqNuFSS8L3Zppx/F/1b/pbj+lQFShzLgAAAAAAABcihckBYAAMjCVd15k/Sw0K0eFzWD3w+KlTeTE6u07+zK2hs109NCPZLPa28rSRGVmm8jTPxvcVeYAM0gAAAADZOh07Ofl9TaXJGmdGZ2lLwXzNmVQ34/TbG9LNuTtTTXCS+pFVcakrfi1v9+RnbanelLut8zWJVL6muPLcOmfJN1ke0uY2I3U5pp/uZrLNPtc+zfTjYujK3geNfV+plnluKLIyt9+qJHYc5UsVS3k4tTV0008+5/eZjbLlatB7kqm7Lf3I6y3O0+Dyyu+5PTUkGquMxLqU6Uu1U3kt5vc3X7rqTeuVrZZ2SWiK4dWX9ldpp1rRRf7VOE0+Rg4bOKz1SfwL1lfvR7fk4bGm4+LUkne7V0tW7rs28SI2xgJwowqtWjLLN34X3rWyTuuJ7bSquE21wlllyMDbO1amIjFVJR7CskoKN/RcmY8/JuN+PHTBlPsd6+R6bFbdZW/LNu+WUacn9DHqX9nfdla9nO3ZutEsssr8czwwc/2i0WbzvbLdeXI4LlqxtpJdI629QiuVS/rvGsk1tGtelb95EKZ893lv9Jk0FCpQwSAAAAAAAAqi5FhcgLQAAAAAAAAAAAAAAASmwH234fU2WE8uN+HLvANsPTXH08NpO8J+H+5rVgCclMl9OJ4YlWkARl6UdV6O7Fw1TCwqRoukpR33JVN6tdO1nVtfce4uykvefgZMNr05ycaV406TSVlJJNq1nHiu1H/AGsAdeOpJZGF7t2kaEd5Jx922S7uBa72fegDvjFou2abVSXqRe08NKku0l2lF3v+ZRnbLua9QDl5p7dOFR/tErRd3G7bipWWlrrgn3mJT1XivmAcGVaPfEu8X4kYwDPk9pCgBQAAAAAAAAVKl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6" descr="data:image/jpeg;base64,/9j/4AAQSkZJRgABAQAAAQABAAD/2wCEAAkGBxQPEhUUEBMSFRQVFhkUFRUUEhUVFBQXFBYXFhUYFRQYHCggGBolGxQUITEhJSkrLi4uFx8zODMsNygtLisBCgoKDg0OGxAQGSwkHyYsLCwsLCwsLCwsLCwsLDYsLCwsLCwsLCwsLCwsLCwsLCwsLCwsLCwsLCwvLCwsLDcuN//AABEIAKcBLgMBIgACEQEDEQH/xAAcAAEAAQUBAQAAAAAAAAAAAAAABQECBAYHAwj/xABCEAACAQIDBAcGAwQJBQEAAAAAAQIDEQQhMQUSQVEGByJhcYGREzKhscHwQlLRI2KSshQkM3JzosLh8TRDU5PSFv/EABkBAQADAQEAAAAAAAAAAAAAAAABAgMEBf/EACgRAQEAAgICAAYABwAAAAAAAAABAhEDIRIxBCIyQVFhEyMzQnGB8f/aAAwDAQACEQMRAD8A4aAAAAAAAAAAAAAAAAAAAAAAAAD2wmFnWnGnSjKc5O0YxV22dm6B9XkMLarirVK+qjrCl4c5d/DhzNOPiudRbpzz/wDB4v8AorxO5kmr07P2m6/xNcM7ZamryVsmfY+zcDH2fairS4NZbuiTXf8AU5F1n9W8byr4a0U/RP8ALJ/KXk+Be8eN6x/6Tf3cUB6YihKnJxnFxlF2aeqPMwSAAAAAAAAAAAAAAAAAAAAAAAAAAAAAAAAAAAAAAAAElsHYlbHVVSw8HKT1ekYLjKcuCJDod0Rr7Uq7tJbtOP8AaVWuzBf6pdx9A9G+jlHZ1FUsPHvnN+/UfOT+miNuPi33fSLWu9GeiNLZcOzadZq1Ss1m+cYL8MfnxPbb+3f6Otyk/wBpJa/kT4+PL18cnptt+GCp2VnWn7kfy/vyXLu4vzObUazm3KUnJt3berbO6WeOoy8bvdSC2vXh7letH+7VmvgmXPpXjLOMsRUlF5NTammuKe8mR05J6mLNWJkn4WSu0+jscfQVVJKSy31m4tcJLjHM5rtDAzw83CpG0l6NcGnxR1/oFj92o6UvdqLJcN5fqr+iJHpd0Pp4mDstM0170HzjzXNGfNwTPue0TPXVcGBI7b2PUwdTcqrXOMl7s1zT+nAjjz7LLqtQAEAAAAAAAAAAAAAAAAAAAAAAAAAAAAAAAAAbn1f9Aqu1J70r08NF9qpxlbWNPm+/RGV1adAZbSl7aveOGi7cnVa1jF8ub8vD6AwtGFCEadKKjCKtGMVZJLkjo4+L71Frz2Vsqlg6UaOHgoQirJL4tvi3zIrpbt6Gz6Tm+1UllTp396XN8ori/qzN23tmGEpSq1eGUYr3pyekY/eSuzi229ozxlWVWq83kl+GKWkY9yz8dTpxwtV2jMdjZ4irKpVk5Tm7tv5JcFwS5GTQrP8A5MecLO/yegpX+/oXk0hKKKeb4ZpO9pZ5pWPKUb3du98EiuFw7lFvgu9XaVr2z4JmdgqDnTmo2V9Lp3aXDe04cL6svpFrHwEnGUZRlZxvKLfOKbS8W0l5nVcFiVVpxnHSUU/C/DyOYwwM6Uk2k8009YvTN34Zm6dEa14SgpKSjaSsmrb2qz708+8uzq/pD0fpYym6dSN081b3oy4Sg+D+Zw7pT0fqbOreyqZprehLTejwuuD5o+jFTzvfTPI5t16YLKhV/elTfmt5fynN8Tx43Hf3X47fTkYAPObAAAAAAAAAAAAAAAAAAAAAAAAAAAAAAbN0C6Jz2riVTV1SjaVWaXuxvov3novN8DWT6f6jNlLD7LpzcUpVpSqt2zabtHPwSLY691FbHs/ZCoUo06cVTpwSjFcku4trwUebff8AobBKNyOx+Hsrm/Hy7vatjl3WYm1Qd3rUX8hpEoWOhdZtNKlRf78l6xv9DQaXL7X6HfjeulNMGpTb4PxPOnBr/gllRuelPDdyIS8Nm1d1tSaUWmpXTur5XjZPu9OJO4P2e5KNJtJK+/lys+y2n337jCpYRPJ8ePIUcKoz7TyV9b5ltbVsS2IqSlBqHK3a0a0tHy58Cf6ObPVOm8mnNpvutlZPle78GQexqbnVVOLXC67+Nr6pZnQI0YwsvJebsTnZjNKybYapM1Hrzwd8G5fkrRkvO8f9R0B0+5/Q1Xrfgqmz6/dGM/4XFnPnl5dfqryafNwAPNbAAAAAAAAAAAAAAAAAAAAAAAAAAAAAC+lTc5KMc3JpJd7dkfZfRrBLDYWjRWSp04x9Ej5Q6B4L2+0MNDh7VSfhT7b/AJT6xwW0IuOuhrMLcOvyple2dOolqR+Mq73gWYnEubyPKSlyZphx67p5RpnWRSvQp/4v+iX6Gi4bDq64/rwv5nQ+sKH9Wi+VWP8ALNfU0LDHfxTeKlXQw2feZdHCXZdBXd3qSuGpGlx0nbDhgrHhiMOTsqfIxa1LPQjGK5XTP6D7MzlUktexHw1k/kbXicK3JLeajbOzW9fhnqQ3RmvuyS4JWRsEpq+Wuhz82/NONmmJtHEbkTTulrdfCV1e96EreUG/oTHSCu7Wf6EZh4e0huv8UXH1TRtjx6x2pct185ArJWdih4zpAAAAAAAAAAAAAAAAAAAAAAAAAAAAAG89T1P+v735acrdzk1H5OR3enT4o4x1O0P2kp85KC8k2/mjtdHU9Thx8eKfthl3kyMPiHElcNtGP4siNhTEqRlnjjl7JLGD1kVYTweVm3Uja2uV7nMKUbE3t/bu/inSp2tBShfW0t28mvTXg0mR9XDbrSWm7FrvvFN/G51/D4TDHRa9sLEm8JTyIzDK74eiXwROYOGRrkrL2sqqxH4uVl45EvWpkQ479SyzSyy8c/Anjiud6Z2xG07my4arxepFYWhupJHvNqKu+FzPlkyRh1ETt6qnLWyvm9bLjkeeznu7l+bd769uSvbhpoYe0sWpS8yuDrX9llZObjfm0038JI1yx+WIl9uC7Vp7tarHlUmvSTRikp0po7mMxMeVep/OyLPAzmsrHZPQACqQAAAAAAAAqihVAUAAAAAAAAAAAAAAAB1nqohalTa4zk38vodcoI5R1T/2VL+/P5s7BQpnr264sf8AEc/91etIwelG0lhMNUq/iUbQXObyj8c/Ik4wscz61dr704UIvKHal3yd7eiX+Ywwnlk09NK2HUcsXTu7uUpN31blCV/ib1VoOW6npFW05tv6mhdHHfG0P8WK/ie79Tr88EdPnJVLEJhsNZk1hqWRfSwVmuXgZ0KNicuSVExRePluRb48PFmPsXAtLeazM7E0faTUeCzJSVJU4pcSf4njjr71nlN1hWsa7t7aluxF+JKbfxyoQvxehz/E4tyk36s24sevKq38MirWvqSGzKmUOcav/wAcTXK2JtxJbY1bejdX1T7s29P4S+WUvSY5z1iUt3aOJXOe9/FGMvqa4bV1nU7bQqv8yhL/ACJfQ1U8DnmuTKft14/TAAGSwAAAAAAAAAAAAAAAAAAAAAAAAAAOx9Tsb0od1SX38TslNWONdVGOhh8E6s/w1ZX5vKOhu9LrBw2kt9eR6dlywx1+Iynuttx2JjSpyqS0im35Hzx0i2l7Wo6jbcpSk5d2d1b4eh0Dp70up18OqeHk2pS7bs1ZRzS9behybaE95/ovu2RbHG4YW32n3WdsPE7uKoSf/npN/wDsifQconzjhLQnCX5ZRnwdt1p5d50XGda0YP8A6eX8aKXfupdF3rFlfFKKOXT624vTDy/iRPdE+kC2k5uzjuWdm73v/wAF+PxyvtnnuRuGFnJTTUU1q9fT75HliMVrOeXF9xl7PqbrRj9L8IlFSi1aWqNMbP4mr92Nvy7c66R7UdaejstOXcQFSpmuHr6tN+BN4+ktVb4+uZA1lZ8zq5OuojBZVrN3yNg6KVLxq3ejp6+E1qavVruLvFtNceXeiV2Hit6lWjbOMI572bSqPJLT/uP4HP5dyNrOkF1p2/pqa40o/wA0jTjb+sSPboSvfepZ+Tv9TUDzPiprlya8f0wABzrgAAAAAAABUoVAoAAAL4029CkoNagWgAAAAAAAAADc+iGLf9GnTv2VUcrd7iv0Mp23lvXS4u1/gRPQ55VF3r6k7Vos7ePO+MWmPW1Kfbo1Y8bb3pfQ12UZZXva7/3+RsbboqMnpK6WfkzCqRT782nlwdjrk88Yxy6yRtGyXa0v95/epg4+fatqlx5mbWaWW8uV+feR20IpZqab35x3bNWUWt2aelnd5ZNWObnuppaMV+Z0bqcxG7iKkM3v07+Di1b5nOYxb0u9X5RV2/RG0dXeOdLF0832rx1WjV9OOaMfh7/MiOSfLXb1UcZffkX9IsRvUY24GJWqbyydrrXkWbQlvUGnd+mZ60x+aVxfaxpeOrb2emfMhsRF7sno1m7vN3yy7/1MzGVNbcvkRFSo6jtvRja8nKbe6lFatJPW1llq0X5bpfjjDqz4692n3qZuwJZ1lzpfKpTbI+OJaV1bPKzSkn4p8c1Y9NiVf2kr/ihNX+Pnoji8vmjo10r08helhZ904vy3P0ZphufTGalhqNuFSS8L3Zppx/F/1b/pbj+lQFShzLgAAAAAAABcihckBYAAMjCVd15k/Sw0K0eFzWD3w+KlTeTE6u07+zK2hs109NCPZLPa28rSRGVmm8jTPxvcVeYAM0gAAAADZOh07Ofl9TaXJGmdGZ2lLwXzNmVQ34/TbG9LNuTtTTXCS+pFVcakrfi1v9+RnbanelLut8zWJVL6muPLcOmfJN1ke0uY2I3U5pp/uZrLNPtc+zfTjYujK3geNfV+plnluKLIyt9+qJHYc5UsVS3k4tTV0008+5/eZjbLlatB7kqm7Lf3I6y3O0+Dyyu+5PTUkGquMxLqU6Uu1U3kt5vc3X7rqTeuVrZZ2SWiK4dWX9ldpp1rRRf7VOE0+Rg4bOKz1SfwL1lfvR7fk4bGm4+LUkne7V0tW7rs28SI2xgJwowqtWjLLN34X3rWyTuuJ7bSquE21wlllyMDbO1amIjFVJR7CskoKN/RcmY8/JuN+PHTBlPsd6+R6bFbdZW/LNu+WUacn9DHqX9nfdla9nO3ZutEsssr8czwwc/2i0WbzvbLdeXI4LlqxtpJdI629QiuVS/rvGsk1tGtelb95EKZ893lv9Jk0FCpQwSAAAAAAAAqi5FhcgLQAAAAAAAAAAAAAAASmwH234fU2WE8uN+HLvANsPTXH08NpO8J+H+5rVgCclMl9OJ4YlWkARl6UdV6O7Fw1TCwqRoukpR33JVN6tdO1nVtfce4uykvefgZMNr05ycaV406TSVlJJNq1nHiu1H/AGsAdeOpJZGF7t2kaEd5Jx922S7uBa72fegDvjFou2abVSXqRe08NKku0l2lF3v+ZRnbLua9QDl5p7dOFR/tErRd3G7bipWWlrrgn3mJT1XivmAcGVaPfEu8X4kYwDPk9pCgBQAAAAAAAAVKlA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/>
          <p:cNvSpPr txBox="1"/>
          <p:nvPr/>
        </p:nvSpPr>
        <p:spPr>
          <a:xfrm>
            <a:off x="0" y="5929847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18572" y="5762405"/>
            <a:ext cx="3906447" cy="1092537"/>
          </a:xfrm>
        </p:spPr>
        <p:txBody>
          <a:bodyPr>
            <a:noAutofit/>
          </a:bodyPr>
          <a:lstStyle/>
          <a:p>
            <a:pPr algn="l"/>
            <a:r>
              <a:rPr lang="hu-HU" sz="7700" dirty="0" smtClean="0">
                <a:solidFill>
                  <a:srgbClr val="002060"/>
                </a:solidFill>
                <a:latin typeface="Impact" panose="020B0806030902050204" pitchFamily="34" charset="0"/>
              </a:rPr>
              <a:t>kicsiben</a:t>
            </a:r>
            <a:endParaRPr lang="hu-HU" sz="77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5194439" y="5299593"/>
            <a:ext cx="3916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s</a:t>
            </a:r>
            <a:r>
              <a:rPr lang="hu-HU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zabályos rend</a:t>
            </a:r>
            <a:endParaRPr lang="hu-HU" sz="44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AutoShape 2" descr="https://upload.wikimedia.org/wikipedia/commons/8/8d/White_periodic_table.svg"/>
          <p:cNvSpPr>
            <a:spLocks noChangeAspect="1" noChangeArrowheads="1"/>
          </p:cNvSpPr>
          <p:nvPr/>
        </p:nvSpPr>
        <p:spPr bwMode="auto">
          <a:xfrm>
            <a:off x="155575" y="-2057400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" name="AutoShape 4" descr="https://upload.wikimedia.org/wikipedia/commons/8/8d/White_periodic_table.svg"/>
          <p:cNvSpPr>
            <a:spLocks noChangeAspect="1" noChangeArrowheads="1"/>
          </p:cNvSpPr>
          <p:nvPr/>
        </p:nvSpPr>
        <p:spPr bwMode="auto">
          <a:xfrm>
            <a:off x="1224235" y="398700"/>
            <a:ext cx="6092279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" name="AutoShape 8" descr="https://upload.wikimedia.org/wikipedia/commons/8/8d/White_periodic_table.svg"/>
          <p:cNvSpPr>
            <a:spLocks noChangeAspect="1" noChangeArrowheads="1"/>
          </p:cNvSpPr>
          <p:nvPr/>
        </p:nvSpPr>
        <p:spPr bwMode="auto">
          <a:xfrm>
            <a:off x="307975" y="-1905000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2056" name="Picture 8" descr="http://www.public.asu.edu/~sshim5/images/images/Shim_Pv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7"/>
          <a:stretch/>
        </p:blipFill>
        <p:spPr bwMode="auto">
          <a:xfrm>
            <a:off x="4927366" y="226853"/>
            <a:ext cx="3963861" cy="399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zövegdoboz 11"/>
          <p:cNvSpPr txBox="1"/>
          <p:nvPr/>
        </p:nvSpPr>
        <p:spPr>
          <a:xfrm>
            <a:off x="3284742" y="229423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polónium | Po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964716" y="3910244"/>
            <a:ext cx="1991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err="1">
                <a:solidFill>
                  <a:srgbClr val="002060"/>
                </a:solidFill>
                <a:latin typeface="Impact" panose="020B0806030902050204" pitchFamily="34" charset="0"/>
              </a:rPr>
              <a:t>p</a:t>
            </a:r>
            <a:r>
              <a:rPr lang="hu-HU" sz="1600" dirty="0" err="1" smtClean="0">
                <a:solidFill>
                  <a:srgbClr val="002060"/>
                </a:solidFill>
                <a:latin typeface="Impact" panose="020B0806030902050204" pitchFamily="34" charset="0"/>
              </a:rPr>
              <a:t>erovszkit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 | CaTiO</a:t>
            </a:r>
            <a:r>
              <a:rPr lang="hu-HU" sz="1600" baseline="-25000" dirty="0" smtClean="0">
                <a:solidFill>
                  <a:srgbClr val="002060"/>
                </a:solidFill>
                <a:latin typeface="Impact" panose="020B0806030902050204" pitchFamily="34" charset="0"/>
              </a:rPr>
              <a:t>3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0" y="-137162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0" y="-2612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dirty="0" smtClean="0">
                <a:solidFill>
                  <a:srgbClr val="002060"/>
                </a:solidFill>
                <a:latin typeface="Impact" panose="020B0806030902050204" pitchFamily="34" charset="0"/>
              </a:rPr>
              <a:t>   </a:t>
            </a:r>
            <a:r>
              <a:rPr lang="hu-HU" sz="5000" dirty="0" smtClean="0">
                <a:solidFill>
                  <a:srgbClr val="002060"/>
                </a:solidFill>
                <a:latin typeface="Impact" panose="020B0806030902050204" pitchFamily="34" charset="0"/>
              </a:rPr>
              <a:t>elemi cella</a:t>
            </a:r>
            <a:endParaRPr lang="hu-HU" sz="50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3076" name="Picture 4" descr="https://upload.wikimedia.org/wikipedia/commons/thumb/1/10/Rene_just_hauy.jpg/220px-Rene_just_hau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26" y="1435541"/>
            <a:ext cx="1808383" cy="275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digitaljournal.com/img/5/8/5/9/5/0/i/6/1/6/o/pyram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630" y="1435540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spirit-science.fr/Matiere/CristalImag/gradin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064" y="1435540"/>
            <a:ext cx="2714182" cy="274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mrdchemcwiki.wikispaces.com/file/view/wikikkfajkl.jpg/223237712/wikikkfajk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16" y="4347295"/>
            <a:ext cx="8499129" cy="184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719461" y="1377823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René </a:t>
            </a:r>
            <a:r>
              <a:rPr lang="hu-HU" sz="1600" dirty="0" err="1" smtClean="0">
                <a:solidFill>
                  <a:srgbClr val="002060"/>
                </a:solidFill>
                <a:latin typeface="Impact" panose="020B0806030902050204" pitchFamily="34" charset="0"/>
              </a:rPr>
              <a:t>Haüy</a:t>
            </a:r>
            <a:endParaRPr lang="hu-HU" sz="1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02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 txBox="1">
            <a:spLocks/>
          </p:cNvSpPr>
          <p:nvPr/>
        </p:nvSpPr>
        <p:spPr>
          <a:xfrm>
            <a:off x="0" y="1"/>
            <a:ext cx="9144000" cy="90871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6950" dirty="0">
              <a:solidFill>
                <a:srgbClr val="00B0F0"/>
              </a:solidFill>
              <a:latin typeface="Impact" panose="020B0806030902050204" pitchFamily="34" charset="0"/>
            </a:endParaRP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12688" y="36045"/>
            <a:ext cx="8887617" cy="1096708"/>
          </a:xfrm>
        </p:spPr>
        <p:txBody>
          <a:bodyPr>
            <a:noAutofit/>
          </a:bodyPr>
          <a:lstStyle/>
          <a:p>
            <a:pPr algn="r"/>
            <a:r>
              <a:rPr lang="hu-HU" sz="6600" dirty="0">
                <a:solidFill>
                  <a:srgbClr val="002060"/>
                </a:solidFill>
                <a:latin typeface="Impact" panose="020B0806030902050204" pitchFamily="34" charset="0"/>
              </a:rPr>
              <a:t>v</a:t>
            </a:r>
            <a:r>
              <a:rPr lang="hu-HU" sz="6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égtelen változatosság</a:t>
            </a:r>
            <a:endParaRPr lang="hu-HU" sz="115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91" y="1252172"/>
            <a:ext cx="78105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73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zabo.gabor\Desktop\kvarc_kristaly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24" y="0"/>
            <a:ext cx="87313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7420273" y="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kvarc | SiO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data:image/jpeg;base64,/9j/4AAQSkZJRgABAQAAAQABAAD/2wCEAAkGBxQPEhUUEBMSFRQVFhkUFRUUEhUVFBQXFBYXFhUYFRQYHCggGBolGxQUITEhJSkrLi4uFx8zODMsNygtLisBCgoKDg0OGxAQGSwkHyYsLCwsLCwsLCwsLCwsLDYsLCwsLCwsLCwsLCwsLCwsLCwsLCwsLCwsLCwvLCwsLDcuN//AABEIAKcBLgMBIgACEQEDEQH/xAAcAAEAAQUBAQAAAAAAAAAAAAAABQECBAYHAwj/xABCEAACAQIDBAcGAwQJBQEAAAAAAQIDEQQhMQUSQVEGByJhcYGREzKhscHwQlLRI2KSshQkM3JzosLh8TRDU5PSFv/EABkBAQADAQEAAAAAAAAAAAAAAAABAgMEBf/EACgRAQEAAgICAAYABwAAAAAAAAABAhEDIRIxBCIyQVFhEyMzQnGB8f/aAAwDAQACEQMRAD8A4aAAAAAAAAAAAAAAAAAAAAAAAAD2wmFnWnGnSjKc5O0YxV22dm6B9XkMLarirVK+qjrCl4c5d/DhzNOPiudRbpzz/wDB4v8AorxO5kmr07P2m6/xNcM7ZamryVsmfY+zcDH2fairS4NZbuiTXf8AU5F1n9W8byr4a0U/RP8ALJ/KXk+Be8eN6x/6Tf3cUB6YihKnJxnFxlF2aeqPMwSAAAAAAAAAAAAAAAAAAAAAAAAAAAAAAAAAAAAAAAAElsHYlbHVVSw8HKT1ekYLjKcuCJDod0Rr7Uq7tJbtOP8AaVWuzBf6pdx9A9G+jlHZ1FUsPHvnN+/UfOT+miNuPi33fSLWu9GeiNLZcOzadZq1Ss1m+cYL8MfnxPbb+3f6Otyk/wBpJa/kT4+PL18cnptt+GCp2VnWn7kfy/vyXLu4vzObUazm3KUnJt3berbO6WeOoy8bvdSC2vXh7letH+7VmvgmXPpXjLOMsRUlF5NTammuKe8mR05J6mLNWJkn4WSu0+jscfQVVJKSy31m4tcJLjHM5rtDAzw83CpG0l6NcGnxR1/oFj92o6UvdqLJcN5fqr+iJHpd0Pp4mDstM0170HzjzXNGfNwTPue0TPXVcGBI7b2PUwdTcqrXOMl7s1zT+nAjjz7LLqtQAEAAAAAAAAAAAAAAAAAAAAAAAAAAAAAAAAAbn1f9Aqu1J70r08NF9qpxlbWNPm+/RGV1adAZbSl7aveOGi7cnVa1jF8ub8vD6AwtGFCEadKKjCKtGMVZJLkjo4+L71Frz2Vsqlg6UaOHgoQirJL4tvi3zIrpbt6Gz6Tm+1UllTp396XN8ori/qzN23tmGEpSq1eGUYr3pyekY/eSuzi229ozxlWVWq83kl+GKWkY9yz8dTpxwtV2jMdjZ4irKpVk5Tm7tv5JcFwS5GTQrP8A5MecLO/yegpX+/oXk0hKKKeb4ZpO9pZ5pWPKUb3du98EiuFw7lFvgu9XaVr2z4JmdgqDnTmo2V9Lp3aXDe04cL6svpFrHwEnGUZRlZxvKLfOKbS8W0l5nVcFiVVpxnHSUU/C/DyOYwwM6Uk2k8009YvTN34Zm6dEa14SgpKSjaSsmrb2qz708+8uzq/pD0fpYym6dSN081b3oy4Sg+D+Zw7pT0fqbOreyqZprehLTejwuuD5o+jFTzvfTPI5t16YLKhV/elTfmt5fynN8Tx43Hf3X47fTkYAPObAAAAAAAAAAAAAAAAAAAAAAAAAAAAAAbN0C6Jz2riVTV1SjaVWaXuxvov3novN8DWT6f6jNlLD7LpzcUpVpSqt2zabtHPwSLY691FbHs/ZCoUo06cVTpwSjFcku4trwUebff8AobBKNyOx+Hsrm/Hy7vatjl3WYm1Qd3rUX8hpEoWOhdZtNKlRf78l6xv9DQaXL7X6HfjeulNMGpTb4PxPOnBr/gllRuelPDdyIS8Nm1d1tSaUWmpXTur5XjZPu9OJO4P2e5KNJtJK+/lys+y2n337jCpYRPJ8ePIUcKoz7TyV9b5ltbVsS2IqSlBqHK3a0a0tHy58Cf6ObPVOm8mnNpvutlZPle78GQexqbnVVOLXC67+Nr6pZnQI0YwsvJebsTnZjNKybYapM1Hrzwd8G5fkrRkvO8f9R0B0+5/Q1Xrfgqmz6/dGM/4XFnPnl5dfqryafNwAPNbAAAAAAAAAAAAAAAAAAAAAAAAAAAAAC+lTc5KMc3JpJd7dkfZfRrBLDYWjRWSp04x9Ej5Q6B4L2+0MNDh7VSfhT7b/AJT6xwW0IuOuhrMLcOvyple2dOolqR+Mq73gWYnEubyPKSlyZphx67p5RpnWRSvQp/4v+iX6Gi4bDq64/rwv5nQ+sKH9Wi+VWP8ALNfU0LDHfxTeKlXQw2feZdHCXZdBXd3qSuGpGlx0nbDhgrHhiMOTsqfIxa1LPQjGK5XTP6D7MzlUktexHw1k/kbXicK3JLeajbOzW9fhnqQ3RmvuyS4JWRsEpq+Wuhz82/NONmmJtHEbkTTulrdfCV1e96EreUG/oTHSCu7Wf6EZh4e0huv8UXH1TRtjx6x2pct185ArJWdih4zpAAAAAAAAAAAAAAAAAAAAAAAAAAAAAG89T1P+v735acrdzk1H5OR3enT4o4x1O0P2kp85KC8k2/mjtdHU9Thx8eKfthl3kyMPiHElcNtGP4siNhTEqRlnjjl7JLGD1kVYTweVm3Uja2uV7nMKUbE3t/bu/inSp2tBShfW0t28mvTXg0mR9XDbrSWm7FrvvFN/G51/D4TDHRa9sLEm8JTyIzDK74eiXwROYOGRrkrL2sqqxH4uVl45EvWpkQ479SyzSyy8c/Anjiud6Z2xG07my4arxepFYWhupJHvNqKu+FzPlkyRh1ETt6qnLWyvm9bLjkeeznu7l+bd769uSvbhpoYe0sWpS8yuDrX9llZObjfm0038JI1yx+WIl9uC7Vp7tarHlUmvSTRikp0po7mMxMeVep/OyLPAzmsrHZPQACqQAAAAAAAAqihVAUAAAAAAAAAAAAAAAB1nqohalTa4zk38vodcoI5R1T/2VL+/P5s7BQpnr264sf8AEc/91etIwelG0lhMNUq/iUbQXObyj8c/Ik4wscz61dr704UIvKHal3yd7eiX+Ywwnlk09NK2HUcsXTu7uUpN31blCV/ib1VoOW6npFW05tv6mhdHHfG0P8WK/ie79Tr88EdPnJVLEJhsNZk1hqWRfSwVmuXgZ0KNicuSVExRePluRb48PFmPsXAtLeazM7E0faTUeCzJSVJU4pcSf4njjr71nlN1hWsa7t7aluxF+JKbfxyoQvxehz/E4tyk36s24sevKq38MirWvqSGzKmUOcav/wAcTXK2JtxJbY1bejdX1T7s29P4S+WUvSY5z1iUt3aOJXOe9/FGMvqa4bV1nU7bQqv8yhL/ACJfQ1U8DnmuTKft14/TAAGSwAAAAAAAAAAAAAAAAAAAAAAAAAAOx9Tsb0od1SX38TslNWONdVGOhh8E6s/w1ZX5vKOhu9LrBw2kt9eR6dlywx1+Iynuttx2JjSpyqS0im35Hzx0i2l7Wo6jbcpSk5d2d1b4eh0Dp70up18OqeHk2pS7bs1ZRzS9behybaE95/ovu2RbHG4YW32n3WdsPE7uKoSf/npN/wDsifQconzjhLQnCX5ZRnwdt1p5d50XGda0YP8A6eX8aKXfupdF3rFlfFKKOXT624vTDy/iRPdE+kC2k5uzjuWdm73v/wAF+PxyvtnnuRuGFnJTTUU1q9fT75HliMVrOeXF9xl7PqbrRj9L8IlFSi1aWqNMbP4mr92Nvy7c66R7UdaejstOXcQFSpmuHr6tN+BN4+ktVb4+uZA1lZ8zq5OuojBZVrN3yNg6KVLxq3ejp6+E1qavVruLvFtNceXeiV2Hit6lWjbOMI572bSqPJLT/uP4HP5dyNrOkF1p2/pqa40o/wA0jTjb+sSPboSvfepZ+Tv9TUDzPiprlya8f0wABzrgAAAAAAABUoVAoAAAL4029CkoNagWgAAAAAAAAADc+iGLf9GnTv2VUcrd7iv0Mp23lvXS4u1/gRPQ55VF3r6k7Vos7ePO+MWmPW1Kfbo1Y8bb3pfQ12UZZXva7/3+RsbboqMnpK6WfkzCqRT782nlwdjrk88Yxy6yRtGyXa0v95/epg4+fatqlx5mbWaWW8uV+feR20IpZqab35x3bNWUWt2aelnd5ZNWObnuppaMV+Z0bqcxG7iKkM3v07+Di1b5nOYxb0u9X5RV2/RG0dXeOdLF0832rx1WjV9OOaMfh7/MiOSfLXb1UcZffkX9IsRvUY24GJWqbyydrrXkWbQlvUGnd+mZ60x+aVxfaxpeOrb2emfMhsRF7sno1m7vN3yy7/1MzGVNbcvkRFSo6jtvRja8nKbe6lFatJPW1llq0X5bpfjjDqz4692n3qZuwJZ1lzpfKpTbI+OJaV1bPKzSkn4p8c1Y9NiVf2kr/ihNX+Pnoji8vmjo10r08helhZ904vy3P0ZphufTGalhqNuFSS8L3Zppx/F/1b/pbj+lQFShzLgAAAAAAABcihckBYAAMjCVd15k/Sw0K0eFzWD3w+KlTeTE6u07+zK2hs109NCPZLPa28rSRGVmm8jTPxvcVeYAM0gAAAADZOh07Ofl9TaXJGmdGZ2lLwXzNmVQ34/TbG9LNuTtTTXCS+pFVcakrfi1v9+RnbanelLut8zWJVL6muPLcOmfJN1ke0uY2I3U5pp/uZrLNPtc+zfTjYujK3geNfV+plnluKLIyt9+qJHYc5UsVS3k4tTV0008+5/eZjbLlatB7kqm7Lf3I6y3O0+Dyyu+5PTUkGquMxLqU6Uu1U3kt5vc3X7rqTeuVrZZ2SWiK4dWX9ldpp1rRRf7VOE0+Rg4bOKz1SfwL1lfvR7fk4bGm4+LUkne7V0tW7rs28SI2xgJwowqtWjLLN34X3rWyTuuJ7bSquE21wlllyMDbO1amIjFVJR7CskoKN/RcmY8/JuN+PHTBlPsd6+R6bFbdZW/LNu+WUacn9DHqX9nfdla9nO3ZutEsssr8czwwc/2i0WbzvbLdeXI4LlqxtpJdI629QiuVS/rvGsk1tGtelb95EKZ893lv9Jk0FCpQwSAAAAAAAAqi5FhcgLQAAAAAAAAAAAAAAASmwH234fU2WE8uN+HLvANsPTXH08NpO8J+H+5rVgCclMl9OJ4YlWkARl6UdV6O7Fw1TCwqRoukpR33JVN6tdO1nVtfce4uykvefgZMNr05ycaV406TSVlJJNq1nHiu1H/AGsAdeOpJZGF7t2kaEd5Jx922S7uBa72fegDvjFou2abVSXqRe08NKku0l2lF3v+ZRnbLua9QDl5p7dOFR/tErRd3G7bipWWlrrgn3mJT1XivmAcGVaPfEu8X4kYwDPk9pCgBQAAAAAAAAVKl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6" descr="data:image/jpeg;base64,/9j/4AAQSkZJRgABAQAAAQABAAD/2wCEAAkGBxQPEhUUEBMSFRQVFhkUFRUUEhUVFBQXFBYXFhUYFRQYHCggGBolGxQUITEhJSkrLi4uFx8zODMsNygtLisBCgoKDg0OGxAQGSwkHyYsLCwsLCwsLCwsLCwsLDYsLCwsLCwsLCwsLCwsLCwsLCwsLCwsLCwsLCwvLCwsLDcuN//AABEIAKcBLgMBIgACEQEDEQH/xAAcAAEAAQUBAQAAAAAAAAAAAAAABQECBAYHAwj/xABCEAACAQIDBAcGAwQJBQEAAAAAAQIDEQQhMQUSQVEGByJhcYGREzKhscHwQlLRI2KSshQkM3JzosLh8TRDU5PSFv/EABkBAQADAQEAAAAAAAAAAAAAAAABAgMEBf/EACgRAQEAAgICAAYABwAAAAAAAAABAhEDIRIxBCIyQVFhEyMzQnGB8f/aAAwDAQACEQMRAD8A4aAAAAAAAAAAAAAAAAAAAAAAAAD2wmFnWnGnSjKc5O0YxV22dm6B9XkMLarirVK+qjrCl4c5d/DhzNOPiudRbpzz/wDB4v8AorxO5kmr07P2m6/xNcM7ZamryVsmfY+zcDH2fairS4NZbuiTXf8AU5F1n9W8byr4a0U/RP8ALJ/KXk+Be8eN6x/6Tf3cUB6YihKnJxnFxlF2aeqPMwSAAAAAAAAAAAAAAAAAAAAAAAAAAAAAAAAAAAAAAAAElsHYlbHVVSw8HKT1ekYLjKcuCJDod0Rr7Uq7tJbtOP8AaVWuzBf6pdx9A9G+jlHZ1FUsPHvnN+/UfOT+miNuPi33fSLWu9GeiNLZcOzadZq1Ss1m+cYL8MfnxPbb+3f6Otyk/wBpJa/kT4+PL18cnptt+GCp2VnWn7kfy/vyXLu4vzObUazm3KUnJt3berbO6WeOoy8bvdSC2vXh7letH+7VmvgmXPpXjLOMsRUlF5NTammuKe8mR05J6mLNWJkn4WSu0+jscfQVVJKSy31m4tcJLjHM5rtDAzw83CpG0l6NcGnxR1/oFj92o6UvdqLJcN5fqr+iJHpd0Pp4mDstM0170HzjzXNGfNwTPue0TPXVcGBI7b2PUwdTcqrXOMl7s1zT+nAjjz7LLqtQAEAAAAAAAAAAAAAAAAAAAAAAAAAAAAAAAAAbn1f9Aqu1J70r08NF9qpxlbWNPm+/RGV1adAZbSl7aveOGi7cnVa1jF8ub8vD6AwtGFCEadKKjCKtGMVZJLkjo4+L71Frz2Vsqlg6UaOHgoQirJL4tvi3zIrpbt6Gz6Tm+1UllTp396XN8ori/qzN23tmGEpSq1eGUYr3pyekY/eSuzi229ozxlWVWq83kl+GKWkY9yz8dTpxwtV2jMdjZ4irKpVk5Tm7tv5JcFwS5GTQrP8A5MecLO/yegpX+/oXk0hKKKeb4ZpO9pZ5pWPKUb3du98EiuFw7lFvgu9XaVr2z4JmdgqDnTmo2V9Lp3aXDe04cL6svpFrHwEnGUZRlZxvKLfOKbS8W0l5nVcFiVVpxnHSUU/C/DyOYwwM6Uk2k8009YvTN34Zm6dEa14SgpKSjaSsmrb2qz708+8uzq/pD0fpYym6dSN081b3oy4Sg+D+Zw7pT0fqbOreyqZprehLTejwuuD5o+jFTzvfTPI5t16YLKhV/elTfmt5fynN8Tx43Hf3X47fTkYAPObAAAAAAAAAAAAAAAAAAAAAAAAAAAAAAbN0C6Jz2riVTV1SjaVWaXuxvov3novN8DWT6f6jNlLD7LpzcUpVpSqt2zabtHPwSLY691FbHs/ZCoUo06cVTpwSjFcku4trwUebff8AobBKNyOx+Hsrm/Hy7vatjl3WYm1Qd3rUX8hpEoWOhdZtNKlRf78l6xv9DQaXL7X6HfjeulNMGpTb4PxPOnBr/gllRuelPDdyIS8Nm1d1tSaUWmpXTur5XjZPu9OJO4P2e5KNJtJK+/lys+y2n337jCpYRPJ8ePIUcKoz7TyV9b5ltbVsS2IqSlBqHK3a0a0tHy58Cf6ObPVOm8mnNpvutlZPle78GQexqbnVVOLXC67+Nr6pZnQI0YwsvJebsTnZjNKybYapM1Hrzwd8G5fkrRkvO8f9R0B0+5/Q1Xrfgqmz6/dGM/4XFnPnl5dfqryafNwAPNbAAAAAAAAAAAAAAAAAAAAAAAAAAAAAC+lTc5KMc3JpJd7dkfZfRrBLDYWjRWSp04x9Ej5Q6B4L2+0MNDh7VSfhT7b/AJT6xwW0IuOuhrMLcOvyple2dOolqR+Mq73gWYnEubyPKSlyZphx67p5RpnWRSvQp/4v+iX6Gi4bDq64/rwv5nQ+sKH9Wi+VWP8ALNfU0LDHfxTeKlXQw2feZdHCXZdBXd3qSuGpGlx0nbDhgrHhiMOTsqfIxa1LPQjGK5XTP6D7MzlUktexHw1k/kbXicK3JLeajbOzW9fhnqQ3RmvuyS4JWRsEpq+Wuhz82/NONmmJtHEbkTTulrdfCV1e96EreUG/oTHSCu7Wf6EZh4e0huv8UXH1TRtjx6x2pct185ArJWdih4zpAAAAAAAAAAAAAAAAAAAAAAAAAAAAAG89T1P+v735acrdzk1H5OR3enT4o4x1O0P2kp85KC8k2/mjtdHU9Thx8eKfthl3kyMPiHElcNtGP4siNhTEqRlnjjl7JLGD1kVYTweVm3Uja2uV7nMKUbE3t/bu/inSp2tBShfW0t28mvTXg0mR9XDbrSWm7FrvvFN/G51/D4TDHRa9sLEm8JTyIzDK74eiXwROYOGRrkrL2sqqxH4uVl45EvWpkQ479SyzSyy8c/Anjiud6Z2xG07my4arxepFYWhupJHvNqKu+FzPlkyRh1ETt6qnLWyvm9bLjkeeznu7l+bd769uSvbhpoYe0sWpS8yuDrX9llZObjfm0038JI1yx+WIl9uC7Vp7tarHlUmvSTRikp0po7mMxMeVep/OyLPAzmsrHZPQACqQAAAAAAAAqihVAUAAAAAAAAAAAAAAAB1nqohalTa4zk38vodcoI5R1T/2VL+/P5s7BQpnr264sf8AEc/91etIwelG0lhMNUq/iUbQXObyj8c/Ik4wscz61dr704UIvKHal3yd7eiX+Ywwnlk09NK2HUcsXTu7uUpN31blCV/ib1VoOW6npFW05tv6mhdHHfG0P8WK/ie79Tr88EdPnJVLEJhsNZk1hqWRfSwVmuXgZ0KNicuSVExRePluRb48PFmPsXAtLeazM7E0faTUeCzJSVJU4pcSf4njjr71nlN1hWsa7t7aluxF+JKbfxyoQvxehz/E4tyk36s24sevKq38MirWvqSGzKmUOcav/wAcTXK2JtxJbY1bejdX1T7s29P4S+WUvSY5z1iUt3aOJXOe9/FGMvqa4bV1nU7bQqv8yhL/ACJfQ1U8DnmuTKft14/TAAGSwAAAAAAAAAAAAAAAAAAAAAAAAAAOx9Tsb0od1SX38TslNWONdVGOhh8E6s/w1ZX5vKOhu9LrBw2kt9eR6dlywx1+Iynuttx2JjSpyqS0im35Hzx0i2l7Wo6jbcpSk5d2d1b4eh0Dp70up18OqeHk2pS7bs1ZRzS9behybaE95/ovu2RbHG4YW32n3WdsPE7uKoSf/npN/wDsifQconzjhLQnCX5ZRnwdt1p5d50XGda0YP8A6eX8aKXfupdF3rFlfFKKOXT624vTDy/iRPdE+kC2k5uzjuWdm73v/wAF+PxyvtnnuRuGFnJTTUU1q9fT75HliMVrOeXF9xl7PqbrRj9L8IlFSi1aWqNMbP4mr92Nvy7c66R7UdaejstOXcQFSpmuHr6tN+BN4+ktVb4+uZA1lZ8zq5OuojBZVrN3yNg6KVLxq3ejp6+E1qavVruLvFtNceXeiV2Hit6lWjbOMI572bSqPJLT/uP4HP5dyNrOkF1p2/pqa40o/wA0jTjb+sSPboSvfepZ+Tv9TUDzPiprlya8f0wABzrgAAAAAAABUoVAoAAAL4029CkoNagWgAAAAAAAAADc+iGLf9GnTv2VUcrd7iv0Mp23lvXS4u1/gRPQ55VF3r6k7Vos7ePO+MWmPW1Kfbo1Y8bb3pfQ12UZZXva7/3+RsbboqMnpK6WfkzCqRT782nlwdjrk88Yxy6yRtGyXa0v95/epg4+fatqlx5mbWaWW8uV+feR20IpZqab35x3bNWUWt2aelnd5ZNWObnuppaMV+Z0bqcxG7iKkM3v07+Di1b5nOYxb0u9X5RV2/RG0dXeOdLF0832rx1WjV9OOaMfh7/MiOSfLXb1UcZffkX9IsRvUY24GJWqbyydrrXkWbQlvUGnd+mZ60x+aVxfaxpeOrb2emfMhsRF7sno1m7vN3yy7/1MzGVNbcvkRFSo6jtvRja8nKbe6lFatJPW1llq0X5bpfjjDqz4692n3qZuwJZ1lzpfKpTbI+OJaV1bPKzSkn4p8c1Y9NiVf2kr/ihNX+Pnoji8vmjo10r08helhZ904vy3P0ZphufTGalhqNuFSS8L3Zppx/F/1b/pbj+lQFShzLgAAAAAAABcihckBYAAMjCVd15k/Sw0K0eFzWD3w+KlTeTE6u07+zK2hs109NCPZLPa28rSRGVmm8jTPxvcVeYAM0gAAAADZOh07Ofl9TaXJGmdGZ2lLwXzNmVQ34/TbG9LNuTtTTXCS+pFVcakrfi1v9+RnbanelLut8zWJVL6muPLcOmfJN1ke0uY2I3U5pp/uZrLNPtc+zfTjYujK3geNfV+plnluKLIyt9+qJHYc5UsVS3k4tTV0008+5/eZjbLlatB7kqm7Lf3I6y3O0+Dyyu+5PTUkGquMxLqU6Uu1U3kt5vc3X7rqTeuVrZZ2SWiK4dWX9ldpp1rRRf7VOE0+Rg4bOKz1SfwL1lfvR7fk4bGm4+LUkne7V0tW7rs28SI2xgJwowqtWjLLN34X3rWyTuuJ7bSquE21wlllyMDbO1amIjFVJR7CskoKN/RcmY8/JuN+PHTBlPsd6+R6bFbdZW/LNu+WUacn9DHqX9nfdla9nO3ZutEsssr8czwwc/2i0WbzvbLdeXI4LlqxtpJdI629QiuVS/rvGsk1tGtelb95EKZ893lv9Jk0FCpQwSAAAAAAAAqi5FhcgLQAAAAAAAAAAAAAAASmwH234fU2WE8uN+HLvANsPTXH08NpO8J+H+5rVgCclMl9OJ4YlWkARl6UdV6O7Fw1TCwqRoukpR33JVN6tdO1nVtfce4uykvefgZMNr05ycaV406TSVlJJNq1nHiu1H/AGsAdeOpJZGF7t2kaEd5Jx922S7uBa72fegDvjFou2abVSXqRe08NKku0l2lF3v+ZRnbLua9QDl5p7dOFR/tErRd3G7bipWWlrrgn3mJT1XivmAcGVaPfEu8X4kYwDPk9pCgBQAAAAAAAAVKlA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/>
          <p:cNvSpPr txBox="1"/>
          <p:nvPr/>
        </p:nvSpPr>
        <p:spPr>
          <a:xfrm>
            <a:off x="0" y="5929847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6307" y="5776260"/>
            <a:ext cx="4770543" cy="1092537"/>
          </a:xfrm>
        </p:spPr>
        <p:txBody>
          <a:bodyPr>
            <a:noAutofit/>
          </a:bodyPr>
          <a:lstStyle/>
          <a:p>
            <a:pPr algn="l"/>
            <a:r>
              <a:rPr lang="hu-HU" sz="7700" dirty="0" err="1" smtClean="0">
                <a:solidFill>
                  <a:srgbClr val="002060"/>
                </a:solidFill>
                <a:latin typeface="Impact" panose="020B0806030902050204" pitchFamily="34" charset="0"/>
              </a:rPr>
              <a:t>izomorfia</a:t>
            </a:r>
            <a:endParaRPr lang="hu-HU" sz="77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51219" y="5341158"/>
            <a:ext cx="8741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többféle vegyület – egyféle szerkezet </a:t>
            </a:r>
            <a:endParaRPr lang="hu-HU" sz="44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4100" name="Picture 4" descr="http://www.tankonyvtar.hu/hu/tartalom/tamop425/0033_SCORM_MFFAT6101/content/24/4_1/Aragonit_tu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6" r="12549"/>
          <a:stretch/>
        </p:blipFill>
        <p:spPr bwMode="auto">
          <a:xfrm>
            <a:off x="335674" y="325498"/>
            <a:ext cx="2449081" cy="489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top-minerals.com/shop-img/1411573023-DSC_61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0" r="47282"/>
          <a:stretch/>
        </p:blipFill>
        <p:spPr bwMode="auto">
          <a:xfrm>
            <a:off x="2904694" y="312738"/>
            <a:ext cx="2521528" cy="491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giazotto.com/data/1441/144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t="-629" r="5683" b="629"/>
          <a:stretch/>
        </p:blipFill>
        <p:spPr bwMode="auto">
          <a:xfrm>
            <a:off x="5567643" y="292668"/>
            <a:ext cx="3283272" cy="492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zövegdoboz 9"/>
          <p:cNvSpPr txBox="1"/>
          <p:nvPr/>
        </p:nvSpPr>
        <p:spPr>
          <a:xfrm>
            <a:off x="5567642" y="312738"/>
            <a:ext cx="18126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 smtClean="0">
                <a:solidFill>
                  <a:schemeClr val="bg1"/>
                </a:solidFill>
                <a:latin typeface="Impact" panose="020B0806030902050204" pitchFamily="34" charset="0"/>
              </a:rPr>
              <a:t>cerusszit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| PbCO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2924554" y="320378"/>
            <a:ext cx="1791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>
                <a:solidFill>
                  <a:schemeClr val="bg1"/>
                </a:solidFill>
                <a:latin typeface="Impact" panose="020B0806030902050204" pitchFamily="34" charset="0"/>
              </a:rPr>
              <a:t>s</a:t>
            </a:r>
            <a:r>
              <a:rPr lang="hu-HU" sz="1600" dirty="0" err="1" smtClean="0">
                <a:solidFill>
                  <a:schemeClr val="bg1"/>
                </a:solidFill>
                <a:latin typeface="Impact" panose="020B0806030902050204" pitchFamily="34" charset="0"/>
              </a:rPr>
              <a:t>troncianit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| SrCO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36816" y="308753"/>
            <a:ext cx="1714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aragonit | CaCO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1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data:image/jpeg;base64,/9j/4AAQSkZJRgABAQAAAQABAAD/2wCEAAkGBxQPEhUUEBMSFRQVFhkUFRUUEhUVFBQXFBYXFhUYFRQYHCggGBolGxQUITEhJSkrLi4uFx8zODMsNygtLisBCgoKDg0OGxAQGSwkHyYsLCwsLCwsLCwsLCwsLDYsLCwsLCwsLCwsLCwsLCwsLCwsLCwsLCwsLCwvLCwsLDcuN//AABEIAKcBLgMBIgACEQEDEQH/xAAcAAEAAQUBAQAAAAAAAAAAAAAABQECBAYHAwj/xABCEAACAQIDBAcGAwQJBQEAAAAAAQIDEQQhMQUSQVEGByJhcYGREzKhscHwQlLRI2KSshQkM3JzosLh8TRDU5PSFv/EABkBAQADAQEAAAAAAAAAAAAAAAABAgMEBf/EACgRAQEAAgICAAYABwAAAAAAAAABAhEDIRIxBCIyQVFhEyMzQnGB8f/aAAwDAQACEQMRAD8A4aAAAAAAAAAAAAAAAAAAAAAAAAD2wmFnWnGnSjKc5O0YxV22dm6B9XkMLarirVK+qjrCl4c5d/DhzNOPiudRbpzz/wDB4v8AorxO5kmr07P2m6/xNcM7ZamryVsmfY+zcDH2fairS4NZbuiTXf8AU5F1n9W8byr4a0U/RP8ALJ/KXk+Be8eN6x/6Tf3cUB6YihKnJxnFxlF2aeqPMwSAAAAAAAAAAAAAAAAAAAAAAAAAAAAAAAAAAAAAAAAElsHYlbHVVSw8HKT1ekYLjKcuCJDod0Rr7Uq7tJbtOP8AaVWuzBf6pdx9A9G+jlHZ1FUsPHvnN+/UfOT+miNuPi33fSLWu9GeiNLZcOzadZq1Ss1m+cYL8MfnxPbb+3f6Otyk/wBpJa/kT4+PL18cnptt+GCp2VnWn7kfy/vyXLu4vzObUazm3KUnJt3berbO6WeOoy8bvdSC2vXh7letH+7VmvgmXPpXjLOMsRUlF5NTammuKe8mR05J6mLNWJkn4WSu0+jscfQVVJKSy31m4tcJLjHM5rtDAzw83CpG0l6NcGnxR1/oFj92o6UvdqLJcN5fqr+iJHpd0Pp4mDstM0170HzjzXNGfNwTPue0TPXVcGBI7b2PUwdTcqrXOMl7s1zT+nAjjz7LLqtQAEAAAAAAAAAAAAAAAAAAAAAAAAAAAAAAAAAbn1f9Aqu1J70r08NF9qpxlbWNPm+/RGV1adAZbSl7aveOGi7cnVa1jF8ub8vD6AwtGFCEadKKjCKtGMVZJLkjo4+L71Frz2Vsqlg6UaOHgoQirJL4tvi3zIrpbt6Gz6Tm+1UllTp396XN8ori/qzN23tmGEpSq1eGUYr3pyekY/eSuzi229ozxlWVWq83kl+GKWkY9yz8dTpxwtV2jMdjZ4irKpVk5Tm7tv5JcFwS5GTQrP8A5MecLO/yegpX+/oXk0hKKKeb4ZpO9pZ5pWPKUb3du98EiuFw7lFvgu9XaVr2z4JmdgqDnTmo2V9Lp3aXDe04cL6svpFrHwEnGUZRlZxvKLfOKbS8W0l5nVcFiVVpxnHSUU/C/DyOYwwM6Uk2k8009YvTN34Zm6dEa14SgpKSjaSsmrb2qz708+8uzq/pD0fpYym6dSN081b3oy4Sg+D+Zw7pT0fqbOreyqZprehLTejwuuD5o+jFTzvfTPI5t16YLKhV/elTfmt5fynN8Tx43Hf3X47fTkYAPObAAAAAAAAAAAAAAAAAAAAAAAAAAAAAAbN0C6Jz2riVTV1SjaVWaXuxvov3novN8DWT6f6jNlLD7LpzcUpVpSqt2zabtHPwSLY691FbHs/ZCoUo06cVTpwSjFcku4trwUebff8AobBKNyOx+Hsrm/Hy7vatjl3WYm1Qd3rUX8hpEoWOhdZtNKlRf78l6xv9DQaXL7X6HfjeulNMGpTb4PxPOnBr/gllRuelPDdyIS8Nm1d1tSaUWmpXTur5XjZPu9OJO4P2e5KNJtJK+/lys+y2n337jCpYRPJ8ePIUcKoz7TyV9b5ltbVsS2IqSlBqHK3a0a0tHy58Cf6ObPVOm8mnNpvutlZPle78GQexqbnVVOLXC67+Nr6pZnQI0YwsvJebsTnZjNKybYapM1Hrzwd8G5fkrRkvO8f9R0B0+5/Q1Xrfgqmz6/dGM/4XFnPnl5dfqryafNwAPNbAAAAAAAAAAAAAAAAAAAAAAAAAAAAAC+lTc5KMc3JpJd7dkfZfRrBLDYWjRWSp04x9Ej5Q6B4L2+0MNDh7VSfhT7b/AJT6xwW0IuOuhrMLcOvyple2dOolqR+Mq73gWYnEubyPKSlyZphx67p5RpnWRSvQp/4v+iX6Gi4bDq64/rwv5nQ+sKH9Wi+VWP8ALNfU0LDHfxTeKlXQw2feZdHCXZdBXd3qSuGpGlx0nbDhgrHhiMOTsqfIxa1LPQjGK5XTP6D7MzlUktexHw1k/kbXicK3JLeajbOzW9fhnqQ3RmvuyS4JWRsEpq+Wuhz82/NONmmJtHEbkTTulrdfCV1e96EreUG/oTHSCu7Wf6EZh4e0huv8UXH1TRtjx6x2pct185ArJWdih4zpAAAAAAAAAAAAAAAAAAAAAAAAAAAAAG89T1P+v735acrdzk1H5OR3enT4o4x1O0P2kp85KC8k2/mjtdHU9Thx8eKfthl3kyMPiHElcNtGP4siNhTEqRlnjjl7JLGD1kVYTweVm3Uja2uV7nMKUbE3t/bu/inSp2tBShfW0t28mvTXg0mR9XDbrSWm7FrvvFN/G51/D4TDHRa9sLEm8JTyIzDK74eiXwROYOGRrkrL2sqqxH4uVl45EvWpkQ479SyzSyy8c/Anjiud6Z2xG07my4arxepFYWhupJHvNqKu+FzPlkyRh1ETt6qnLWyvm9bLjkeeznu7l+bd769uSvbhpoYe0sWpS8yuDrX9llZObjfm0038JI1yx+WIl9uC7Vp7tarHlUmvSTRikp0po7mMxMeVep/OyLPAzmsrHZPQACqQAAAAAAAAqihVAUAAAAAAAAAAAAAAAB1nqohalTa4zk38vodcoI5R1T/2VL+/P5s7BQpnr264sf8AEc/91etIwelG0lhMNUq/iUbQXObyj8c/Ik4wscz61dr704UIvKHal3yd7eiX+Ywwnlk09NK2HUcsXTu7uUpN31blCV/ib1VoOW6npFW05tv6mhdHHfG0P8WK/ie79Tr88EdPnJVLEJhsNZk1hqWRfSwVmuXgZ0KNicuSVExRePluRb48PFmPsXAtLeazM7E0faTUeCzJSVJU4pcSf4njjr71nlN1hWsa7t7aluxF+JKbfxyoQvxehz/E4tyk36s24sevKq38MirWvqSGzKmUOcav/wAcTXK2JtxJbY1bejdX1T7s29P4S+WUvSY5z1iUt3aOJXOe9/FGMvqa4bV1nU7bQqv8yhL/ACJfQ1U8DnmuTKft14/TAAGSwAAAAAAAAAAAAAAAAAAAAAAAAAAOx9Tsb0od1SX38TslNWONdVGOhh8E6s/w1ZX5vKOhu9LrBw2kt9eR6dlywx1+Iynuttx2JjSpyqS0im35Hzx0i2l7Wo6jbcpSk5d2d1b4eh0Dp70up18OqeHk2pS7bs1ZRzS9behybaE95/ovu2RbHG4YW32n3WdsPE7uKoSf/npN/wDsifQconzjhLQnCX5ZRnwdt1p5d50XGda0YP8A6eX8aKXfupdF3rFlfFKKOXT624vTDy/iRPdE+kC2k5uzjuWdm73v/wAF+PxyvtnnuRuGFnJTTUU1q9fT75HliMVrOeXF9xl7PqbrRj9L8IlFSi1aWqNMbP4mr92Nvy7c66R7UdaejstOXcQFSpmuHr6tN+BN4+ktVb4+uZA1lZ8zq5OuojBZVrN3yNg6KVLxq3ejp6+E1qavVruLvFtNceXeiV2Hit6lWjbOMI572bSqPJLT/uP4HP5dyNrOkF1p2/pqa40o/wA0jTjb+sSPboSvfepZ+Tv9TUDzPiprlya8f0wABzrgAAAAAAABUoVAoAAAL4029CkoNagWgAAAAAAAAADc+iGLf9GnTv2VUcrd7iv0Mp23lvXS4u1/gRPQ55VF3r6k7Vos7ePO+MWmPW1Kfbo1Y8bb3pfQ12UZZXva7/3+RsbboqMnpK6WfkzCqRT782nlwdjrk88Yxy6yRtGyXa0v95/epg4+fatqlx5mbWaWW8uV+feR20IpZqab35x3bNWUWt2aelnd5ZNWObnuppaMV+Z0bqcxG7iKkM3v07+Di1b5nOYxb0u9X5RV2/RG0dXeOdLF0832rx1WjV9OOaMfh7/MiOSfLXb1UcZffkX9IsRvUY24GJWqbyydrrXkWbQlvUGnd+mZ60x+aVxfaxpeOrb2emfMhsRF7sno1m7vN3yy7/1MzGVNbcvkRFSo6jtvRja8nKbe6lFatJPW1llq0X5bpfjjDqz4692n3qZuwJZ1lzpfKpTbI+OJaV1bPKzSkn4p8c1Y9NiVf2kr/ihNX+Pnoji8vmjo10r08helhZ904vy3P0ZphufTGalhqNuFSS8L3Zppx/F/1b/pbj+lQFShzLgAAAAAAABcihckBYAAMjCVd15k/Sw0K0eFzWD3w+KlTeTE6u07+zK2hs109NCPZLPa28rSRGVmm8jTPxvcVeYAM0gAAAADZOh07Ofl9TaXJGmdGZ2lLwXzNmVQ34/TbG9LNuTtTTXCS+pFVcakrfi1v9+RnbanelLut8zWJVL6muPLcOmfJN1ke0uY2I3U5pp/uZrLNPtc+zfTjYujK3geNfV+plnluKLIyt9+qJHYc5UsVS3k4tTV0008+5/eZjbLlatB7kqm7Lf3I6y3O0+Dyyu+5PTUkGquMxLqU6Uu1U3kt5vc3X7rqTeuVrZZ2SWiK4dWX9ldpp1rRRf7VOE0+Rg4bOKz1SfwL1lfvR7fk4bGm4+LUkne7V0tW7rs28SI2xgJwowqtWjLLN34X3rWyTuuJ7bSquE21wlllyMDbO1amIjFVJR7CskoKN/RcmY8/JuN+PHTBlPsd6+R6bFbdZW/LNu+WUacn9DHqX9nfdla9nO3ZutEsssr8czwwc/2i0WbzvbLdeXI4LlqxtpJdI629QiuVS/rvGsk1tGtelb95EKZ893lv9Jk0FCpQwSAAAAAAAAqi5FhcgLQAAAAAAAAAAAAAAASmwH234fU2WE8uN+HLvANsPTXH08NpO8J+H+5rVgCclMl9OJ4YlWkARl6UdV6O7Fw1TCwqRoukpR33JVN6tdO1nVtfce4uykvefgZMNr05ycaV406TSVlJJNq1nHiu1H/AGsAdeOpJZGF7t2kaEd5Jx922S7uBa72fegDvjFou2abVSXqRe08NKku0l2lF3v+ZRnbLua9QDl5p7dOFR/tErRd3G7bipWWlrrgn3mJT1XivmAcGVaPfEu8X4kYwDPk9pCgBQAAAAAAAAVKl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6" descr="data:image/jpeg;base64,/9j/4AAQSkZJRgABAQAAAQABAAD/2wCEAAkGBxQPEhUUEBMSFRQVFhkUFRUUEhUVFBQXFBYXFhUYFRQYHCggGBolGxQUITEhJSkrLi4uFx8zODMsNygtLisBCgoKDg0OGxAQGSwkHyYsLCwsLCwsLCwsLCwsLDYsLCwsLCwsLCwsLCwsLCwsLCwsLCwsLCwsLCwvLCwsLDcuN//AABEIAKcBLgMBIgACEQEDEQH/xAAcAAEAAQUBAQAAAAAAAAAAAAAABQECBAYHAwj/xABCEAACAQIDBAcGAwQJBQEAAAAAAQIDEQQhMQUSQVEGByJhcYGREzKhscHwQlLRI2KSshQkM3JzosLh8TRDU5PSFv/EABkBAQADAQEAAAAAAAAAAAAAAAABAgMEBf/EACgRAQEAAgICAAYABwAAAAAAAAABAhEDIRIxBCIyQVFhEyMzQnGB8f/aAAwDAQACEQMRAD8A4aAAAAAAAAAAAAAAAAAAAAAAAAD2wmFnWnGnSjKc5O0YxV22dm6B9XkMLarirVK+qjrCl4c5d/DhzNOPiudRbpzz/wDB4v8AorxO5kmr07P2m6/xNcM7ZamryVsmfY+zcDH2fairS4NZbuiTXf8AU5F1n9W8byr4a0U/RP8ALJ/KXk+Be8eN6x/6Tf3cUB6YihKnJxnFxlF2aeqPMwSAAAAAAAAAAAAAAAAAAAAAAAAAAAAAAAAAAAAAAAAElsHYlbHVVSw8HKT1ekYLjKcuCJDod0Rr7Uq7tJbtOP8AaVWuzBf6pdx9A9G+jlHZ1FUsPHvnN+/UfOT+miNuPi33fSLWu9GeiNLZcOzadZq1Ss1m+cYL8MfnxPbb+3f6Otyk/wBpJa/kT4+PL18cnptt+GCp2VnWn7kfy/vyXLu4vzObUazm3KUnJt3berbO6WeOoy8bvdSC2vXh7letH+7VmvgmXPpXjLOMsRUlF5NTammuKe8mR05J6mLNWJkn4WSu0+jscfQVVJKSy31m4tcJLjHM5rtDAzw83CpG0l6NcGnxR1/oFj92o6UvdqLJcN5fqr+iJHpd0Pp4mDstM0170HzjzXNGfNwTPue0TPXVcGBI7b2PUwdTcqrXOMl7s1zT+nAjjz7LLqtQAEAAAAAAAAAAAAAAAAAAAAAAAAAAAAAAAAAbn1f9Aqu1J70r08NF9qpxlbWNPm+/RGV1adAZbSl7aveOGi7cnVa1jF8ub8vD6AwtGFCEadKKjCKtGMVZJLkjo4+L71Frz2Vsqlg6UaOHgoQirJL4tvi3zIrpbt6Gz6Tm+1UllTp396XN8ori/qzN23tmGEpSq1eGUYr3pyekY/eSuzi229ozxlWVWq83kl+GKWkY9yz8dTpxwtV2jMdjZ4irKpVk5Tm7tv5JcFwS5GTQrP8A5MecLO/yegpX+/oXk0hKKKeb4ZpO9pZ5pWPKUb3du98EiuFw7lFvgu9XaVr2z4JmdgqDnTmo2V9Lp3aXDe04cL6svpFrHwEnGUZRlZxvKLfOKbS8W0l5nVcFiVVpxnHSUU/C/DyOYwwM6Uk2k8009YvTN34Zm6dEa14SgpKSjaSsmrb2qz708+8uzq/pD0fpYym6dSN081b3oy4Sg+D+Zw7pT0fqbOreyqZprehLTejwuuD5o+jFTzvfTPI5t16YLKhV/elTfmt5fynN8Tx43Hf3X47fTkYAPObAAAAAAAAAAAAAAAAAAAAAAAAAAAAAAbN0C6Jz2riVTV1SjaVWaXuxvov3novN8DWT6f6jNlLD7LpzcUpVpSqt2zabtHPwSLY691FbHs/ZCoUo06cVTpwSjFcku4trwUebff8AobBKNyOx+Hsrm/Hy7vatjl3WYm1Qd3rUX8hpEoWOhdZtNKlRf78l6xv9DQaXL7X6HfjeulNMGpTb4PxPOnBr/gllRuelPDdyIS8Nm1d1tSaUWmpXTur5XjZPu9OJO4P2e5KNJtJK+/lys+y2n337jCpYRPJ8ePIUcKoz7TyV9b5ltbVsS2IqSlBqHK3a0a0tHy58Cf6ObPVOm8mnNpvutlZPle78GQexqbnVVOLXC67+Nr6pZnQI0YwsvJebsTnZjNKybYapM1Hrzwd8G5fkrRkvO8f9R0B0+5/Q1Xrfgqmz6/dGM/4XFnPnl5dfqryafNwAPNbAAAAAAAAAAAAAAAAAAAAAAAAAAAAAC+lTc5KMc3JpJd7dkfZfRrBLDYWjRWSp04x9Ej5Q6B4L2+0MNDh7VSfhT7b/AJT6xwW0IuOuhrMLcOvyple2dOolqR+Mq73gWYnEubyPKSlyZphx67p5RpnWRSvQp/4v+iX6Gi4bDq64/rwv5nQ+sKH9Wi+VWP8ALNfU0LDHfxTeKlXQw2feZdHCXZdBXd3qSuGpGlx0nbDhgrHhiMOTsqfIxa1LPQjGK5XTP6D7MzlUktexHw1k/kbXicK3JLeajbOzW9fhnqQ3RmvuyS4JWRsEpq+Wuhz82/NONmmJtHEbkTTulrdfCV1e96EreUG/oTHSCu7Wf6EZh4e0huv8UXH1TRtjx6x2pct185ArJWdih4zpAAAAAAAAAAAAAAAAAAAAAAAAAAAAAG89T1P+v735acrdzk1H5OR3enT4o4x1O0P2kp85KC8k2/mjtdHU9Thx8eKfthl3kyMPiHElcNtGP4siNhTEqRlnjjl7JLGD1kVYTweVm3Uja2uV7nMKUbE3t/bu/inSp2tBShfW0t28mvTXg0mR9XDbrSWm7FrvvFN/G51/D4TDHRa9sLEm8JTyIzDK74eiXwROYOGRrkrL2sqqxH4uVl45EvWpkQ479SyzSyy8c/Anjiud6Z2xG07my4arxepFYWhupJHvNqKu+FzPlkyRh1ETt6qnLWyvm9bLjkeeznu7l+bd769uSvbhpoYe0sWpS8yuDrX9llZObjfm0038JI1yx+WIl9uC7Vp7tarHlUmvSTRikp0po7mMxMeVep/OyLPAzmsrHZPQACqQAAAAAAAAqihVAUAAAAAAAAAAAAAAAB1nqohalTa4zk38vodcoI5R1T/2VL+/P5s7BQpnr264sf8AEc/91etIwelG0lhMNUq/iUbQXObyj8c/Ik4wscz61dr704UIvKHal3yd7eiX+Ywwnlk09NK2HUcsXTu7uUpN31blCV/ib1VoOW6npFW05tv6mhdHHfG0P8WK/ie79Tr88EdPnJVLEJhsNZk1hqWRfSwVmuXgZ0KNicuSVExRePluRb48PFmPsXAtLeazM7E0faTUeCzJSVJU4pcSf4njjr71nlN1hWsa7t7aluxF+JKbfxyoQvxehz/E4tyk36s24sevKq38MirWvqSGzKmUOcav/wAcTXK2JtxJbY1bejdX1T7s29P4S+WUvSY5z1iUt3aOJXOe9/FGMvqa4bV1nU7bQqv8yhL/ACJfQ1U8DnmuTKft14/TAAGSwAAAAAAAAAAAAAAAAAAAAAAAAAAOx9Tsb0od1SX38TslNWONdVGOhh8E6s/w1ZX5vKOhu9LrBw2kt9eR6dlywx1+Iynuttx2JjSpyqS0im35Hzx0i2l7Wo6jbcpSk5d2d1b4eh0Dp70up18OqeHk2pS7bs1ZRzS9behybaE95/ovu2RbHG4YW32n3WdsPE7uKoSf/npN/wDsifQconzjhLQnCX5ZRnwdt1p5d50XGda0YP8A6eX8aKXfupdF3rFlfFKKOXT624vTDy/iRPdE+kC2k5uzjuWdm73v/wAF+PxyvtnnuRuGFnJTTUU1q9fT75HliMVrOeXF9xl7PqbrRj9L8IlFSi1aWqNMbP4mr92Nvy7c66R7UdaejstOXcQFSpmuHr6tN+BN4+ktVb4+uZA1lZ8zq5OuojBZVrN3yNg6KVLxq3ejp6+E1qavVruLvFtNceXeiV2Hit6lWjbOMI572bSqPJLT/uP4HP5dyNrOkF1p2/pqa40o/wA0jTjb+sSPboSvfepZ+Tv9TUDzPiprlya8f0wABzrgAAAAAAABUoVAoAAAL4029CkoNagWgAAAAAAAAADc+iGLf9GnTv2VUcrd7iv0Mp23lvXS4u1/gRPQ55VF3r6k7Vos7ePO+MWmPW1Kfbo1Y8bb3pfQ12UZZXva7/3+RsbboqMnpK6WfkzCqRT782nlwdjrk88Yxy6yRtGyXa0v95/epg4+fatqlx5mbWaWW8uV+feR20IpZqab35x3bNWUWt2aelnd5ZNWObnuppaMV+Z0bqcxG7iKkM3v07+Di1b5nOYxb0u9X5RV2/RG0dXeOdLF0832rx1WjV9OOaMfh7/MiOSfLXb1UcZffkX9IsRvUY24GJWqbyydrrXkWbQlvUGnd+mZ60x+aVxfaxpeOrb2emfMhsRF7sno1m7vN3yy7/1MzGVNbcvkRFSo6jtvRja8nKbe6lFatJPW1llq0X5bpfjjDqz4692n3qZuwJZ1lzpfKpTbI+OJaV1bPKzSkn4p8c1Y9NiVf2kr/ihNX+Pnoji8vmjo10r08helhZ904vy3P0ZphufTGalhqNuFSS8L3Zppx/F/1b/pbj+lQFShzLgAAAAAAABcihckBYAAMjCVd15k/Sw0K0eFzWD3w+KlTeTE6u07+zK2hs109NCPZLPa28rSRGVmm8jTPxvcVeYAM0gAAAADZOh07Ofl9TaXJGmdGZ2lLwXzNmVQ34/TbG9LNuTtTTXCS+pFVcakrfi1v9+RnbanelLut8zWJVL6muPLcOmfJN1ke0uY2I3U5pp/uZrLNPtc+zfTjYujK3geNfV+plnluKLIyt9+qJHYc5UsVS3k4tTV0008+5/eZjbLlatB7kqm7Lf3I6y3O0+Dyyu+5PTUkGquMxLqU6Uu1U3kt5vc3X7rqTeuVrZZ2SWiK4dWX9ldpp1rRRf7VOE0+Rg4bOKz1SfwL1lfvR7fk4bGm4+LUkne7V0tW7rs28SI2xgJwowqtWjLLN34X3rWyTuuJ7bSquE21wlllyMDbO1amIjFVJR7CskoKN/RcmY8/JuN+PHTBlPsd6+R6bFbdZW/LNu+WUacn9DHqX9nfdla9nO3ZutEsssr8czwwc/2i0WbzvbLdeXI4LlqxtpJdI629QiuVS/rvGsk1tGtelb95EKZ893lv9Jk0FCpQwSAAAAAAAAqi5FhcgLQAAAAAAAAAAAAAAASmwH234fU2WE8uN+HLvANsPTXH08NpO8J+H+5rVgCclMl9OJ4YlWkARl6UdV6O7Fw1TCwqRoukpR33JVN6tdO1nVtfce4uykvefgZMNr05ycaV406TSVlJJNq1nHiu1H/AGsAdeOpJZGF7t2kaEd5Jx922S7uBa72fegDvjFou2abVSXqRe08NKku0l2lF3v+ZRnbLua9QDl5p7dOFR/tErRd3G7bipWWlrrgn3mJT1XivmAcGVaPfEu8X4kYwDPk9pCgBQAAAAAAAAVKlA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/>
          <p:cNvSpPr txBox="1"/>
          <p:nvPr/>
        </p:nvSpPr>
        <p:spPr>
          <a:xfrm>
            <a:off x="0" y="5929847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1727" y="5762405"/>
            <a:ext cx="4770543" cy="1092537"/>
          </a:xfrm>
        </p:spPr>
        <p:txBody>
          <a:bodyPr>
            <a:noAutofit/>
          </a:bodyPr>
          <a:lstStyle/>
          <a:p>
            <a:pPr algn="l"/>
            <a:r>
              <a:rPr lang="hu-HU" sz="7700" dirty="0" smtClean="0">
                <a:solidFill>
                  <a:srgbClr val="002060"/>
                </a:solidFill>
                <a:latin typeface="Impact" panose="020B0806030902050204" pitchFamily="34" charset="0"/>
              </a:rPr>
              <a:t>polimorfia</a:t>
            </a:r>
            <a:endParaRPr lang="hu-HU" sz="77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51219" y="5341158"/>
            <a:ext cx="8741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e</a:t>
            </a:r>
            <a:r>
              <a:rPr lang="hu-HU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gyféle vegyület – többféle szerkezet </a:t>
            </a:r>
            <a:endParaRPr lang="hu-HU" sz="44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026" name="Picture 2" descr="https://upload.wikimedia.org/wikipedia/commons/thumb/a/a2/Anatase_Oisans.jpg/800px-Anatase_Oisan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70" r="1894"/>
          <a:stretch/>
        </p:blipFill>
        <p:spPr bwMode="auto">
          <a:xfrm>
            <a:off x="488095" y="382018"/>
            <a:ext cx="2462933" cy="452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ineralien-fossilien.com/images/product_images/original_images/274_rutil_3_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0" r="24226" b="19419"/>
          <a:stretch/>
        </p:blipFill>
        <p:spPr bwMode="auto">
          <a:xfrm>
            <a:off x="5762960" y="382018"/>
            <a:ext cx="2907840" cy="452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topminerals.cz/shop-img/1386436111-DSC_384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5" r="31150"/>
          <a:stretch/>
        </p:blipFill>
        <p:spPr bwMode="auto">
          <a:xfrm>
            <a:off x="3177209" y="382018"/>
            <a:ext cx="2364607" cy="452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zövegdoboz 9"/>
          <p:cNvSpPr txBox="1"/>
          <p:nvPr/>
        </p:nvSpPr>
        <p:spPr>
          <a:xfrm>
            <a:off x="1434814" y="398104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anatáz | TiO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4010679" y="381227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err="1" smtClean="0">
                <a:solidFill>
                  <a:schemeClr val="bg1"/>
                </a:solidFill>
                <a:latin typeface="Impact" panose="020B0806030902050204" pitchFamily="34" charset="0"/>
              </a:rPr>
              <a:t>brookit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| TiO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7166062" y="381227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rutil | TiO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2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 txBox="1">
            <a:spLocks/>
          </p:cNvSpPr>
          <p:nvPr/>
        </p:nvSpPr>
        <p:spPr>
          <a:xfrm>
            <a:off x="4525473" y="622881"/>
            <a:ext cx="460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5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kovalens kötés</a:t>
            </a:r>
            <a:endParaRPr lang="hu-HU" sz="54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947" y="0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4317" y="39504"/>
            <a:ext cx="3538413" cy="1143000"/>
          </a:xfrm>
          <a:noFill/>
        </p:spPr>
        <p:txBody>
          <a:bodyPr>
            <a:normAutofit/>
          </a:bodyPr>
          <a:lstStyle/>
          <a:p>
            <a:pPr algn="l"/>
            <a:r>
              <a:rPr lang="hu-HU" sz="6600" dirty="0">
                <a:solidFill>
                  <a:srgbClr val="002060"/>
                </a:solidFill>
                <a:latin typeface="Impact" panose="020B0806030902050204" pitchFamily="34" charset="0"/>
              </a:rPr>
              <a:t>a</a:t>
            </a:r>
            <a:r>
              <a:rPr lang="hu-HU" sz="6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tomrács</a:t>
            </a:r>
            <a:endParaRPr lang="hu-HU" sz="6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1028" name="Picture 4" descr="http://etinspires.com/wp-content/uploads/2013/11/selecting-diamon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032" y="1988840"/>
            <a:ext cx="2571042" cy="239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.wikinut.com/img/2d94qwjwf6qfq4xq/jpeg/0/Clear-Quartz-Point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758" y="1988840"/>
            <a:ext cx="2122732" cy="240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upload.wikimedia.org/wikipedia/commons/c/c9/Boron-nitride-(sphalerite)-3D-balls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09335" y="2024843"/>
            <a:ext cx="488625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noiportal.hu/images/cikkek/21506_smarag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0" r="6632"/>
          <a:stretch/>
        </p:blipFill>
        <p:spPr bwMode="auto">
          <a:xfrm>
            <a:off x="7168527" y="4470725"/>
            <a:ext cx="1627963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ekszeraruhaz.eu/uploads/feltoltesek/zafir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7" r="11482"/>
          <a:stretch/>
        </p:blipFill>
        <p:spPr bwMode="auto">
          <a:xfrm>
            <a:off x="4032031" y="4470724"/>
            <a:ext cx="1425684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brilliant.hupont.hu/felhasznalok_uj/1/3/136859/kepfeltoltes/rubin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7" r="12380"/>
          <a:stretch/>
        </p:blipFill>
        <p:spPr bwMode="auto">
          <a:xfrm>
            <a:off x="5559363" y="4470725"/>
            <a:ext cx="1494781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zövegdoboz 11"/>
          <p:cNvSpPr txBox="1"/>
          <p:nvPr/>
        </p:nvSpPr>
        <p:spPr>
          <a:xfrm>
            <a:off x="6646048" y="196336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kvarc | SiO</a:t>
            </a:r>
            <a:r>
              <a:rPr lang="hu-HU" sz="1600" baseline="-25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5133880" y="4050095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gyémánt | C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3945547" y="4470724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zafír</a:t>
            </a:r>
            <a:endParaRPr lang="hu-HU" sz="1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5582232" y="4456869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rgbClr val="FF0000"/>
                </a:solidFill>
                <a:latin typeface="Impact" panose="020B0806030902050204" pitchFamily="34" charset="0"/>
              </a:rPr>
              <a:t>rubin</a:t>
            </a:r>
            <a:endParaRPr lang="hu-HU" sz="16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7316274" y="4456869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rgbClr val="00B050"/>
                </a:solidFill>
                <a:latin typeface="Impact" panose="020B0806030902050204" pitchFamily="34" charset="0"/>
              </a:rPr>
              <a:t>berill</a:t>
            </a:r>
            <a:endParaRPr lang="hu-HU" sz="1600" dirty="0">
              <a:solidFill>
                <a:srgbClr val="00B05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58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 txBox="1">
            <a:spLocks/>
          </p:cNvSpPr>
          <p:nvPr/>
        </p:nvSpPr>
        <p:spPr>
          <a:xfrm>
            <a:off x="5466009" y="622881"/>
            <a:ext cx="38629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5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ionos kötés</a:t>
            </a:r>
            <a:endParaRPr lang="hu-HU" sz="54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947" y="0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4317" y="39504"/>
            <a:ext cx="3538413" cy="1143000"/>
          </a:xfrm>
          <a:noFill/>
        </p:spPr>
        <p:txBody>
          <a:bodyPr>
            <a:normAutofit/>
          </a:bodyPr>
          <a:lstStyle/>
          <a:p>
            <a:pPr algn="l"/>
            <a:r>
              <a:rPr lang="hu-HU" sz="6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ionrács</a:t>
            </a:r>
            <a:endParaRPr lang="hu-HU" sz="6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2052" name="Picture 4" descr="http://figures.boundless.com/12689/full/lithium-hydride-3d-vdw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29" y="1270897"/>
            <a:ext cx="2553699" cy="244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planetden.com/wp-content/uploads/2014/03/naica-mine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6"/>
          <a:stretch/>
        </p:blipFill>
        <p:spPr bwMode="auto">
          <a:xfrm>
            <a:off x="3616389" y="3463635"/>
            <a:ext cx="5196033" cy="304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lpologn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0" t="11209" r="8651" b="7555"/>
          <a:stretch/>
        </p:blipFill>
        <p:spPr bwMode="auto">
          <a:xfrm>
            <a:off x="435255" y="3879254"/>
            <a:ext cx="2880320" cy="263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3192M-fluorite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1" t="13668" r="20944" b="32669"/>
          <a:stretch/>
        </p:blipFill>
        <p:spPr bwMode="auto">
          <a:xfrm>
            <a:off x="3616389" y="1882361"/>
            <a:ext cx="1828453" cy="146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upload.wikimedia.org/wikipedia/commons/thumb/2/24/Fluorite-191782.jpg/400px-Fluorite-19178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883" y="1882362"/>
            <a:ext cx="1584176" cy="147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www.cs.cmu.edu/~fluorite/images/fluorit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754" y="1882362"/>
            <a:ext cx="1615668" cy="147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zövegdoboz 10"/>
          <p:cNvSpPr txBox="1"/>
          <p:nvPr/>
        </p:nvSpPr>
        <p:spPr>
          <a:xfrm>
            <a:off x="1803407" y="3879254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>
                <a:solidFill>
                  <a:schemeClr val="bg1"/>
                </a:solidFill>
                <a:latin typeface="Impact" panose="020B0806030902050204" pitchFamily="34" charset="0"/>
              </a:rPr>
              <a:t>k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ősó | </a:t>
            </a:r>
            <a:r>
              <a:rPr lang="hu-HU" sz="1600" dirty="0" err="1" smtClean="0">
                <a:solidFill>
                  <a:schemeClr val="bg1"/>
                </a:solidFill>
                <a:latin typeface="Impact" panose="020B0806030902050204" pitchFamily="34" charset="0"/>
              </a:rPr>
              <a:t>NaCl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533259" y="1826941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rgbClr val="002060"/>
                </a:solidFill>
                <a:latin typeface="Impact" panose="020B0806030902050204" pitchFamily="34" charset="0"/>
              </a:rPr>
              <a:t>f</a:t>
            </a:r>
            <a:r>
              <a:rPr lang="hu-HU" sz="1400" dirty="0" smtClean="0">
                <a:solidFill>
                  <a:srgbClr val="002060"/>
                </a:solidFill>
                <a:latin typeface="Impact" panose="020B0806030902050204" pitchFamily="34" charset="0"/>
              </a:rPr>
              <a:t>luorit | CaF</a:t>
            </a:r>
            <a:r>
              <a:rPr lang="hu-HU" sz="1400" baseline="-25000" dirty="0" smtClean="0">
                <a:solidFill>
                  <a:srgbClr val="002060"/>
                </a:solidFill>
                <a:latin typeface="Impact" panose="020B0806030902050204" pitchFamily="34" charset="0"/>
              </a:rPr>
              <a:t>2</a:t>
            </a:r>
            <a:endParaRPr lang="hu-HU" sz="1400" baseline="-250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4860032" y="3463635"/>
            <a:ext cx="3952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>
                <a:solidFill>
                  <a:srgbClr val="002060"/>
                </a:solidFill>
                <a:latin typeface="Impact" panose="020B0806030902050204" pitchFamily="34" charset="0"/>
              </a:rPr>
              <a:t>g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ipsz | CaSO</a:t>
            </a:r>
            <a:r>
              <a:rPr lang="hu-HU" sz="1600" baseline="-25000" dirty="0" smtClean="0">
                <a:solidFill>
                  <a:srgbClr val="002060"/>
                </a:solidFill>
                <a:latin typeface="Impact" panose="020B0806030902050204" pitchFamily="34" charset="0"/>
              </a:rPr>
              <a:t>4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 ∙ 2 H</a:t>
            </a:r>
            <a:r>
              <a:rPr lang="hu-HU" sz="1600" baseline="-25000" dirty="0" smtClean="0">
                <a:solidFill>
                  <a:srgbClr val="002060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O | </a:t>
            </a:r>
            <a:r>
              <a:rPr lang="hu-HU" sz="1600" dirty="0" err="1" smtClean="0">
                <a:solidFill>
                  <a:srgbClr val="002060"/>
                </a:solidFill>
                <a:latin typeface="Impact" panose="020B0806030902050204" pitchFamily="34" charset="0"/>
              </a:rPr>
              <a:t>Naica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, Mexikó</a:t>
            </a:r>
            <a:endParaRPr lang="hu-HU" sz="1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43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aica.com.mx/imagenes/fon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52" y="230286"/>
            <a:ext cx="8424936" cy="560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683568" y="603787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u="sng" dirty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https://www.youtube.com/watch?v=HeiMfLmJtzk</a:t>
            </a:r>
          </a:p>
        </p:txBody>
      </p:sp>
    </p:spTree>
    <p:extLst>
      <p:ext uri="{BB962C8B-B14F-4D97-AF65-F5344CB8AC3E}">
        <p14:creationId xmlns:p14="http://schemas.microsoft.com/office/powerpoint/2010/main" val="28502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 txBox="1">
            <a:spLocks/>
          </p:cNvSpPr>
          <p:nvPr/>
        </p:nvSpPr>
        <p:spPr>
          <a:xfrm>
            <a:off x="5466009" y="622881"/>
            <a:ext cx="38629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5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fémes kötés</a:t>
            </a:r>
            <a:endParaRPr lang="hu-HU" sz="54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947" y="0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4317" y="39504"/>
            <a:ext cx="3538413" cy="1143000"/>
          </a:xfrm>
          <a:noFill/>
        </p:spPr>
        <p:txBody>
          <a:bodyPr>
            <a:normAutofit/>
          </a:bodyPr>
          <a:lstStyle/>
          <a:p>
            <a:pPr algn="l"/>
            <a:r>
              <a:rPr lang="hu-HU" sz="6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fémrács</a:t>
            </a:r>
            <a:endParaRPr lang="hu-HU" sz="6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3075" name="Picture 3" descr="E:\KEMIA_oktatas\kepek_kemia\femek\ozmiu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0" b="21423"/>
          <a:stretch/>
        </p:blipFill>
        <p:spPr bwMode="auto">
          <a:xfrm>
            <a:off x="4309135" y="1903611"/>
            <a:ext cx="4214232" cy="174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upload.wikimedia.org/wikipedia/commons/thumb/8/85/Metallic_bonding.svg/2000px-Metallic_bonding.svg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91" y="1381601"/>
            <a:ext cx="3456384" cy="269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KEMIA_oktatas\kepek_kemia\femek\niobium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8" b="5380"/>
          <a:stretch/>
        </p:blipFill>
        <p:spPr bwMode="auto">
          <a:xfrm>
            <a:off x="4309134" y="3765124"/>
            <a:ext cx="4214231" cy="282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treasuremountainmining.com/catalog/images/EB0311PCUBE1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5" b="5511"/>
          <a:stretch/>
        </p:blipFill>
        <p:spPr bwMode="auto">
          <a:xfrm>
            <a:off x="505418" y="4250328"/>
            <a:ext cx="3452401" cy="2336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2501071" y="624513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>
                <a:solidFill>
                  <a:srgbClr val="002060"/>
                </a:solidFill>
                <a:latin typeface="Impact" panose="020B0806030902050204" pitchFamily="34" charset="0"/>
              </a:rPr>
              <a:t>p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irit | FeS</a:t>
            </a:r>
            <a:r>
              <a:rPr lang="hu-HU" sz="1600" baseline="-25000" dirty="0" smtClean="0">
                <a:solidFill>
                  <a:srgbClr val="002060"/>
                </a:solidFill>
                <a:latin typeface="Impact" panose="020B0806030902050204" pitchFamily="34" charset="0"/>
              </a:rPr>
              <a:t>2</a:t>
            </a:r>
            <a:endParaRPr lang="hu-HU" sz="1600" baseline="-250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7011197" y="1903611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>
                <a:solidFill>
                  <a:srgbClr val="002060"/>
                </a:solidFill>
                <a:latin typeface="Impact" panose="020B0806030902050204" pitchFamily="34" charset="0"/>
              </a:rPr>
              <a:t>o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zmium | </a:t>
            </a:r>
            <a:r>
              <a:rPr lang="hu-HU" sz="1600" dirty="0" err="1" smtClean="0">
                <a:solidFill>
                  <a:srgbClr val="002060"/>
                </a:solidFill>
                <a:latin typeface="Impact" panose="020B0806030902050204" pitchFamily="34" charset="0"/>
              </a:rPr>
              <a:t>Os</a:t>
            </a:r>
            <a:endParaRPr lang="hu-HU" sz="1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995498" y="3765124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>
                <a:solidFill>
                  <a:srgbClr val="002060"/>
                </a:solidFill>
                <a:latin typeface="Impact" panose="020B0806030902050204" pitchFamily="34" charset="0"/>
              </a:rPr>
              <a:t>n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ióbium | </a:t>
            </a:r>
            <a:r>
              <a:rPr lang="hu-HU" sz="1600" dirty="0" err="1" smtClean="0">
                <a:solidFill>
                  <a:srgbClr val="002060"/>
                </a:solidFill>
                <a:latin typeface="Impact" panose="020B0806030902050204" pitchFamily="34" charset="0"/>
              </a:rPr>
              <a:t>Nb</a:t>
            </a:r>
            <a:endParaRPr lang="hu-HU" sz="1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1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 txBox="1">
            <a:spLocks/>
          </p:cNvSpPr>
          <p:nvPr/>
        </p:nvSpPr>
        <p:spPr>
          <a:xfrm>
            <a:off x="3707904" y="622881"/>
            <a:ext cx="562105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5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másodrendű kötés</a:t>
            </a:r>
            <a:endParaRPr lang="hu-HU" sz="5400" dirty="0">
              <a:solidFill>
                <a:schemeClr val="tx2">
                  <a:lumMod val="40000"/>
                  <a:lumOff val="6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947" y="0"/>
            <a:ext cx="9144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4317" y="78693"/>
            <a:ext cx="4559308" cy="114300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hu-HU" sz="6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molekularács</a:t>
            </a:r>
            <a:endParaRPr lang="hu-HU" sz="6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pic>
        <p:nvPicPr>
          <p:cNvPr id="4098" name="Picture 2" descr="http://upload.wikimedia.org/wikipedia/commons/7/7e/Naphthalene-xtal-3D-vdW-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63" y="1302498"/>
            <a:ext cx="3555984" cy="295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-media-cache-ak0.pinimg.com/736x/64/33/6c/64336c5b61a63a8cde83e331e40ace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92" b="1"/>
          <a:stretch/>
        </p:blipFill>
        <p:spPr bwMode="auto">
          <a:xfrm>
            <a:off x="3940516" y="4293096"/>
            <a:ext cx="4951964" cy="226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g.irocks.com/new2012/Sulfur-CozzodisiMine-Italy-18cm-JB566-1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5" b="13333"/>
          <a:stretch/>
        </p:blipFill>
        <p:spPr bwMode="auto">
          <a:xfrm>
            <a:off x="3940516" y="1731832"/>
            <a:ext cx="4951964" cy="242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2" descr="Képtalálat a következőre: „sulfur molecule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14" descr="Képtalálat a következőre: „sulfur molecule”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28" name="Picture 4" descr="http://www.snowcrystals.com/photos/f0105c147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89" y="4293096"/>
            <a:ext cx="3363913" cy="226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zövegdoboz 10"/>
          <p:cNvSpPr txBox="1"/>
          <p:nvPr/>
        </p:nvSpPr>
        <p:spPr>
          <a:xfrm>
            <a:off x="2261626" y="6218832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>
                <a:solidFill>
                  <a:srgbClr val="002060"/>
                </a:solidFill>
                <a:latin typeface="Impact" panose="020B0806030902050204" pitchFamily="34" charset="0"/>
              </a:rPr>
              <a:t>j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ég | H</a:t>
            </a:r>
            <a:r>
              <a:rPr lang="hu-HU" sz="1600" baseline="-25000" dirty="0" smtClean="0">
                <a:solidFill>
                  <a:srgbClr val="002060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rgbClr val="002060"/>
                </a:solidFill>
                <a:latin typeface="Impact" panose="020B0806030902050204" pitchFamily="34" charset="0"/>
              </a:rPr>
              <a:t>O</a:t>
            </a:r>
            <a:endParaRPr lang="hu-HU" sz="16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6518432" y="6204977"/>
            <a:ext cx="2374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indigó  | </a:t>
            </a:r>
            <a:r>
              <a:rPr lang="hu-HU" sz="1600" dirty="0">
                <a:solidFill>
                  <a:schemeClr val="bg1"/>
                </a:solidFill>
                <a:latin typeface="Impact" panose="020B0806030902050204" pitchFamily="34" charset="0"/>
              </a:rPr>
              <a:t>C</a:t>
            </a:r>
            <a:r>
              <a:rPr lang="hu-HU" sz="1600" baseline="-25000" dirty="0">
                <a:solidFill>
                  <a:schemeClr val="bg1"/>
                </a:solidFill>
                <a:latin typeface="Impact" panose="020B0806030902050204" pitchFamily="34" charset="0"/>
              </a:rPr>
              <a:t>16</a:t>
            </a:r>
            <a:r>
              <a:rPr lang="hu-HU" sz="1600" dirty="0">
                <a:solidFill>
                  <a:schemeClr val="bg1"/>
                </a:solidFill>
                <a:latin typeface="Impact" panose="020B0806030902050204" pitchFamily="34" charset="0"/>
              </a:rPr>
              <a:t>H</a:t>
            </a:r>
            <a:r>
              <a:rPr lang="hu-HU" sz="1600" baseline="-25000" dirty="0">
                <a:solidFill>
                  <a:schemeClr val="bg1"/>
                </a:solidFill>
                <a:latin typeface="Impact" panose="020B0806030902050204" pitchFamily="34" charset="0"/>
              </a:rPr>
              <a:t>10</a:t>
            </a:r>
            <a:r>
              <a:rPr lang="hu-HU" sz="1600" dirty="0">
                <a:solidFill>
                  <a:schemeClr val="bg1"/>
                </a:solidFill>
                <a:latin typeface="Impact" panose="020B0806030902050204" pitchFamily="34" charset="0"/>
              </a:rPr>
              <a:t>N</a:t>
            </a:r>
            <a:r>
              <a:rPr lang="hu-HU" sz="1600" baseline="-250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>
                <a:solidFill>
                  <a:schemeClr val="bg1"/>
                </a:solidFill>
                <a:latin typeface="Impact" panose="020B0806030902050204" pitchFamily="34" charset="0"/>
              </a:rPr>
              <a:t>O</a:t>
            </a:r>
            <a:r>
              <a:rPr lang="hu-HU" sz="1600" baseline="-250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  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3912806" y="3817823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solidFill>
                  <a:schemeClr val="bg1"/>
                </a:solidFill>
                <a:latin typeface="Impact" panose="020B0806030902050204" pitchFamily="34" charset="0"/>
              </a:rPr>
              <a:t>t</a:t>
            </a:r>
            <a:r>
              <a:rPr lang="hu-HU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erméskén | S</a:t>
            </a:r>
            <a:endParaRPr lang="hu-HU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3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1" t="2991" b="-535"/>
          <a:stretch/>
        </p:blipFill>
        <p:spPr bwMode="auto">
          <a:xfrm>
            <a:off x="467544" y="406876"/>
            <a:ext cx="8208912" cy="532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1949269" y="5968601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u="sng" dirty="0"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http://snowcrystals.com/</a:t>
            </a:r>
          </a:p>
        </p:txBody>
      </p:sp>
    </p:spTree>
    <p:extLst>
      <p:ext uri="{BB962C8B-B14F-4D97-AF65-F5344CB8AC3E}">
        <p14:creationId xmlns:p14="http://schemas.microsoft.com/office/powerpoint/2010/main" val="384165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123</Words>
  <Application>Microsoft Office PowerPoint</Application>
  <PresentationFormat>Diavetítés a képernyőre (4:3 oldalarány)</PresentationFormat>
  <Paragraphs>59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Calibri</vt:lpstr>
      <vt:lpstr>Impact</vt:lpstr>
      <vt:lpstr>Office-téma</vt:lpstr>
      <vt:lpstr>Kristályok</vt:lpstr>
      <vt:lpstr>szabályos rend</vt:lpstr>
      <vt:lpstr>kicsiben</vt:lpstr>
      <vt:lpstr>PowerPoint bemutató</vt:lpstr>
      <vt:lpstr>végtelen változatosság</vt:lpstr>
      <vt:lpstr>PowerPoint bemutató</vt:lpstr>
      <vt:lpstr>izomorfia</vt:lpstr>
      <vt:lpstr>polimorfia</vt:lpstr>
      <vt:lpstr>atomrács</vt:lpstr>
      <vt:lpstr>ionrács</vt:lpstr>
      <vt:lpstr>PowerPoint bemutató</vt:lpstr>
      <vt:lpstr>fémrács</vt:lpstr>
      <vt:lpstr>molekularács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Kristályok</dc:title>
  <dc:creator>user</dc:creator>
  <cp:lastModifiedBy>Luca</cp:lastModifiedBy>
  <cp:revision>72</cp:revision>
  <dcterms:created xsi:type="dcterms:W3CDTF">2015-09-19T07:34:44Z</dcterms:created>
  <dcterms:modified xsi:type="dcterms:W3CDTF">2015-11-21T15:57:24Z</dcterms:modified>
</cp:coreProperties>
</file>