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200" autoAdjust="0"/>
  </p:normalViewPr>
  <p:slideViewPr>
    <p:cSldViewPr>
      <p:cViewPr varScale="1">
        <p:scale>
          <a:sx n="59" d="100"/>
          <a:sy n="59" d="100"/>
        </p:scale>
        <p:origin x="17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79500-2154-469B-B457-595EE799A60A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F0AFC-7A87-4314-A9E2-E3DAB21A535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215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Bemutatkozás, rövid témaismertetés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6700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Fogalma</a:t>
            </a:r>
            <a:endParaRPr lang="hu-HU" baseline="0" dirty="0" smtClean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287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</a:t>
            </a:r>
            <a:r>
              <a:rPr lang="hu-HU" baseline="0" dirty="0" smtClean="0"/>
              <a:t> f</a:t>
            </a:r>
            <a:r>
              <a:rPr lang="hu-HU" dirty="0" smtClean="0"/>
              <a:t>ehér fény</a:t>
            </a:r>
            <a:r>
              <a:rPr lang="hu-HU" baseline="0" dirty="0" smtClean="0"/>
              <a:t> különböző energiájú (és színű) komponensekből áll</a:t>
            </a:r>
            <a:endParaRPr lang="hu-H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aseline="0" dirty="0" smtClean="0"/>
              <a:t>Elektronok alap- és gerjesztett állapota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0608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Rámutatás a delokalizált elektronrendszerre</a:t>
            </a:r>
          </a:p>
          <a:p>
            <a:r>
              <a:rPr lang="hu-HU" dirty="0" smtClean="0"/>
              <a:t>Színelnyelési</a:t>
            </a:r>
            <a:r>
              <a:rPr lang="hu-HU" baseline="0" dirty="0" smtClean="0"/>
              <a:t> görbe felrajzolása a táblára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234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Rámutatás a </a:t>
            </a:r>
            <a:r>
              <a:rPr lang="hu-HU" dirty="0" smtClean="0"/>
              <a:t>kiterjedt delokalizált </a:t>
            </a:r>
            <a:r>
              <a:rPr lang="hu-HU" dirty="0" smtClean="0"/>
              <a:t>elektronrendszerre</a:t>
            </a:r>
          </a:p>
          <a:p>
            <a:r>
              <a:rPr lang="hu-HU" dirty="0" smtClean="0"/>
              <a:t>Színelnyelési</a:t>
            </a:r>
            <a:r>
              <a:rPr lang="hu-HU" baseline="0" dirty="0" smtClean="0"/>
              <a:t> görbe felrajzolása a táblára</a:t>
            </a:r>
          </a:p>
          <a:p>
            <a:endParaRPr lang="hu-HU" baseline="0" dirty="0" smtClean="0"/>
          </a:p>
          <a:p>
            <a:endParaRPr lang="hu-HU" baseline="0" dirty="0" smtClean="0"/>
          </a:p>
          <a:p>
            <a:r>
              <a:rPr lang="hu-HU" dirty="0" smtClean="0"/>
              <a:t>2 </a:t>
            </a:r>
            <a:r>
              <a:rPr lang="hu-HU" dirty="0" smtClean="0"/>
              <a:t>kérdés:</a:t>
            </a:r>
            <a:endParaRPr lang="hu-HU" dirty="0" smtClean="0"/>
          </a:p>
          <a:p>
            <a:r>
              <a:rPr lang="hu-HU" dirty="0" smtClean="0"/>
              <a:t>Miért</a:t>
            </a:r>
            <a:r>
              <a:rPr lang="hu-HU" baseline="0" dirty="0" smtClean="0"/>
              <a:t> zöld </a:t>
            </a:r>
            <a:r>
              <a:rPr lang="hu-HU" baseline="0" dirty="0" smtClean="0"/>
              <a:t>a növények levele?</a:t>
            </a:r>
            <a:endParaRPr lang="hu-HU" baseline="0" dirty="0" smtClean="0"/>
          </a:p>
          <a:p>
            <a:r>
              <a:rPr lang="hu-HU" baseline="0" dirty="0" smtClean="0"/>
              <a:t>Miért sárgulnak </a:t>
            </a:r>
            <a:r>
              <a:rPr lang="hu-HU" baseline="0" dirty="0" smtClean="0"/>
              <a:t>meg ősszel a </a:t>
            </a:r>
            <a:r>
              <a:rPr lang="hu-HU" baseline="0" dirty="0" smtClean="0"/>
              <a:t>levelek?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1814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Indikátor fogalma</a:t>
            </a:r>
          </a:p>
          <a:p>
            <a:r>
              <a:rPr lang="hu-HU" dirty="0" smtClean="0"/>
              <a:t>Működési</a:t>
            </a:r>
            <a:r>
              <a:rPr lang="hu-HU" baseline="0" dirty="0" smtClean="0"/>
              <a:t> mechanizmus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8469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Univerzál indikátor</a:t>
            </a:r>
            <a:r>
              <a:rPr lang="hu-HU" baseline="0" dirty="0" smtClean="0"/>
              <a:t> fogalma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8337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Antocianin</a:t>
            </a:r>
          </a:p>
          <a:p>
            <a:r>
              <a:rPr lang="hu-HU" dirty="0" smtClean="0"/>
              <a:t>Gyümölcsök/zöldségek</a:t>
            </a:r>
            <a:r>
              <a:rPr lang="hu-HU" baseline="0" dirty="0" smtClean="0"/>
              <a:t> érése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7767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Eszközök:</a:t>
            </a:r>
          </a:p>
          <a:p>
            <a:pPr marL="171450" indent="-171450">
              <a:buFontTx/>
              <a:buChar char="-"/>
            </a:pPr>
            <a:r>
              <a:rPr lang="hu-HU" dirty="0" smtClean="0"/>
              <a:t>Kémcsövek</a:t>
            </a:r>
          </a:p>
          <a:p>
            <a:pPr marL="0" indent="0">
              <a:buFontTx/>
              <a:buNone/>
            </a:pPr>
            <a:endParaRPr lang="hu-HU" dirty="0" smtClean="0"/>
          </a:p>
          <a:p>
            <a:pPr marL="0" indent="0">
              <a:buFontTx/>
              <a:buNone/>
            </a:pPr>
            <a:r>
              <a:rPr lang="hu-HU" dirty="0" smtClean="0"/>
              <a:t>Anyagok:</a:t>
            </a:r>
          </a:p>
          <a:p>
            <a:pPr marL="171450" indent="-171450">
              <a:buFontTx/>
              <a:buChar char="-"/>
            </a:pPr>
            <a:r>
              <a:rPr lang="hu-HU" dirty="0" smtClean="0"/>
              <a:t>Paradicsompüré</a:t>
            </a:r>
          </a:p>
          <a:p>
            <a:pPr marL="171450" indent="-171450">
              <a:buFontTx/>
              <a:buChar char="-"/>
            </a:pPr>
            <a:r>
              <a:rPr lang="hu-HU" dirty="0" smtClean="0"/>
              <a:t>Brómos</a:t>
            </a:r>
            <a:r>
              <a:rPr lang="hu-HU" baseline="0" dirty="0" smtClean="0"/>
              <a:t> víz</a:t>
            </a:r>
          </a:p>
          <a:p>
            <a:pPr marL="0" indent="0">
              <a:buFontTx/>
              <a:buNone/>
            </a:pPr>
            <a:endParaRPr lang="hu-HU" baseline="0" dirty="0" smtClean="0"/>
          </a:p>
          <a:p>
            <a:pPr marL="0" indent="0">
              <a:buFontTx/>
              <a:buNone/>
            </a:pPr>
            <a:r>
              <a:rPr lang="hu-HU" baseline="0" dirty="0" smtClean="0"/>
              <a:t>Kísérlet:</a:t>
            </a:r>
          </a:p>
          <a:p>
            <a:pPr marL="0" indent="0">
              <a:buFontTx/>
              <a:buNone/>
            </a:pPr>
            <a:r>
              <a:rPr lang="hu-HU" baseline="0" dirty="0" smtClean="0"/>
              <a:t>Kémcsőbe sűrített paradicsom, rárétegezve brómos víz</a:t>
            </a:r>
          </a:p>
          <a:p>
            <a:pPr marL="0" indent="0">
              <a:buFontTx/>
              <a:buNone/>
            </a:pPr>
            <a:endParaRPr lang="hu-HU" baseline="0" dirty="0" smtClean="0"/>
          </a:p>
          <a:p>
            <a:pPr marL="0" indent="0">
              <a:buFontTx/>
              <a:buNone/>
            </a:pPr>
            <a:r>
              <a:rPr lang="hu-HU" baseline="0" dirty="0" smtClean="0"/>
              <a:t>Tapasztalat:</a:t>
            </a:r>
          </a:p>
          <a:p>
            <a:pPr marL="0" indent="0">
              <a:buFontTx/>
              <a:buNone/>
            </a:pPr>
            <a:r>
              <a:rPr lang="hu-HU" baseline="0" dirty="0" smtClean="0"/>
              <a:t>Különböző színárnyalatok jelennek meg</a:t>
            </a:r>
          </a:p>
          <a:p>
            <a:pPr marL="0" indent="0">
              <a:buFontTx/>
              <a:buNone/>
            </a:pPr>
            <a:endParaRPr lang="hu-HU" baseline="0" dirty="0" smtClean="0"/>
          </a:p>
          <a:p>
            <a:pPr marL="0" indent="0">
              <a:buFontTx/>
              <a:buNone/>
            </a:pPr>
            <a:r>
              <a:rPr lang="hu-HU" baseline="0" dirty="0" smtClean="0"/>
              <a:t>Magyarázat:</a:t>
            </a:r>
          </a:p>
          <a:p>
            <a:pPr marL="0" indent="0">
              <a:buFontTx/>
              <a:buNone/>
            </a:pPr>
            <a:r>
              <a:rPr lang="hu-HU" baseline="0" dirty="0" smtClean="0"/>
              <a:t>A bróm bárhová beépülhet, így más-más méretű delokalizált elektronrendszerek jönnek létre -&gt; más-más színeket látunk</a:t>
            </a:r>
          </a:p>
          <a:p>
            <a:pPr marL="0" indent="0">
              <a:buFontTx/>
              <a:buNone/>
            </a:pPr>
            <a:endParaRPr lang="hu-H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F0AFC-7A87-4314-A9E2-E3DAB21A5356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473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CE3C-E556-48DD-B528-A34FE7D33FA5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1FFE-A253-4B70-9A93-308CBA965CA5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26783-B330-4CC0-9FE1-050B0F76777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75B33-2EAA-4E39-9A72-865D53B56183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AA00-C0D5-4446-B70B-C8EE55612FFC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155AB-78A7-4C7D-B40D-102901981C5C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91A01-5954-4624-A228-0734388CF524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B167-792C-4902-B871-99176F974E9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A9885-95FE-4941-8D43-5434A9DD141D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3AD7E-0D64-419F-8116-212736E5056F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78182BA-D15C-4BEB-8C91-6AC5E7ADA7B8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429CAE1-AB42-4D19-9B80-0C99ACC3B3A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3200400"/>
            <a:ext cx="7118176" cy="8458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Mitől lehetnek színesek a szerves vegyületek?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Készítette: Szenyán Szandra</a:t>
            </a:r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DADC-DC6A-4BB4-B3DD-3B39B949AEA4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09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Delokalizált elektronrendszer</a:t>
            </a:r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05B8-67DE-4F08-BF2D-72871AFA767D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2</a:t>
            </a:fld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21" y="1340768"/>
            <a:ext cx="670115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1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221088"/>
            <a:ext cx="6781801" cy="195111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Színes anyagok: </a:t>
            </a:r>
            <a:r>
              <a:rPr lang="hu-HU" sz="4000" dirty="0" smtClean="0"/>
              <a:t>a látható fény energiájával gerjeszthetők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3</a:t>
            </a:fld>
            <a:endParaRPr lang="hu-H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211" y="1124744"/>
            <a:ext cx="3810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5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663949" cy="44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Klorofill: </a:t>
            </a:r>
            <a:r>
              <a:rPr lang="hu-HU" sz="4000" dirty="0" smtClean="0"/>
              <a:t>kiterjedt delokalizált elektronrendszer</a:t>
            </a:r>
            <a:endParaRPr lang="hu-HU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546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Karotinoid</a:t>
            </a:r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5" y="2492896"/>
            <a:ext cx="819091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46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Indikátorok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85800"/>
            <a:ext cx="7550224" cy="123103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Fenolftalein: a kiterjedt konjugált kettőskötés rendszer delokalizációja → bázikus forma lila</a:t>
            </a:r>
            <a:endParaRPr lang="hu-HU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6</a:t>
            </a:fld>
            <a:endParaRPr lang="hu-H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61527"/>
            <a:ext cx="7323696" cy="302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1720" y="4294203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Savas forma</a:t>
            </a:r>
            <a:endParaRPr lang="hu-HU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4294203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Bázikus forma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4350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Indikátorok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85800"/>
            <a:ext cx="7694240" cy="1807096"/>
          </a:xfrm>
        </p:spPr>
        <p:txBody>
          <a:bodyPr>
            <a:normAutofit/>
          </a:bodyPr>
          <a:lstStyle/>
          <a:p>
            <a:r>
              <a:rPr lang="hu-HU" sz="2800" dirty="0" smtClean="0"/>
              <a:t>Univerzál indikátor</a:t>
            </a:r>
            <a:endParaRPr lang="hu-HU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7</a:t>
            </a:fld>
            <a:endParaRPr lang="hu-H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04864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6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Indikátorok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85800"/>
            <a:ext cx="7550224" cy="87099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Természetes indikátorok</a:t>
            </a:r>
            <a:endParaRPr lang="hu-HU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8</a:t>
            </a:fld>
            <a:endParaRPr lang="hu-H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4606085"/>
            <a:ext cx="61722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2" y="1435202"/>
            <a:ext cx="4147803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Tartalom helye 6" descr="Oldatsorozat_szakkor_kiprobala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409516"/>
            <a:ext cx="3812910" cy="285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Kísérlet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85800"/>
            <a:ext cx="7550224" cy="1159024"/>
          </a:xfrm>
        </p:spPr>
        <p:txBody>
          <a:bodyPr>
            <a:normAutofit/>
          </a:bodyPr>
          <a:lstStyle/>
          <a:p>
            <a:r>
              <a:rPr lang="hu-HU" sz="2800" dirty="0" smtClean="0"/>
              <a:t>„Szivárvány a paradicsomlében</a:t>
            </a:r>
            <a:r>
              <a:rPr lang="hu-HU" sz="2800" dirty="0" smtClean="0"/>
              <a:t>” (</a:t>
            </a:r>
            <a:r>
              <a:rPr lang="hu-HU" sz="2800" dirty="0" smtClean="0"/>
              <a:t>változó számú </a:t>
            </a:r>
            <a:r>
              <a:rPr lang="hu-HU" sz="2800" dirty="0" smtClean="0"/>
              <a:t> kettőskötés telítődése brómmal → szín változása </a:t>
            </a:r>
            <a:endParaRPr lang="hu-HU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9</a:t>
            </a:fld>
            <a:endParaRPr lang="hu-H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283" y="2496072"/>
            <a:ext cx="6487436" cy="1869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10496" y="3861048"/>
            <a:ext cx="923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Likopin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38342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Fényképek </a:t>
            </a:r>
            <a:r>
              <a:rPr lang="hu-HU" dirty="0" smtClean="0"/>
              <a:t>a kísérletről</a:t>
            </a:r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10</a:t>
            </a:fld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78" y="1313384"/>
            <a:ext cx="4645024" cy="348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13384"/>
            <a:ext cx="2454504" cy="351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8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5400" dirty="0" smtClean="0"/>
              <a:t>  Köszönöm a figyelmet!</a:t>
            </a:r>
            <a:endParaRPr lang="hu-HU" sz="540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86DF-0AE5-4289-82FD-6F64777702D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CAE1-AB42-4D19-9B80-0C99ACC3B3AF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37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311</TotalTime>
  <Words>212</Words>
  <Application>Microsoft Office PowerPoint</Application>
  <PresentationFormat>Diavetítés a képernyőre (4:3 oldalarány)</PresentationFormat>
  <Paragraphs>83</Paragraphs>
  <Slides>11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Impact</vt:lpstr>
      <vt:lpstr>Times New Roman</vt:lpstr>
      <vt:lpstr>NewsPrint</vt:lpstr>
      <vt:lpstr>Mitől lehetnek színesek a szerves vegyületek?</vt:lpstr>
      <vt:lpstr>Delokalizált elektronrendszer</vt:lpstr>
      <vt:lpstr>Színes anyagok: a látható fény energiájával gerjeszthetők </vt:lpstr>
      <vt:lpstr>Klorofill: kiterjedt delokalizált elektronrendszer</vt:lpstr>
      <vt:lpstr>Karotinoid</vt:lpstr>
      <vt:lpstr>Indikátorok</vt:lpstr>
      <vt:lpstr>Indikátorok</vt:lpstr>
      <vt:lpstr>Indikátorok</vt:lpstr>
      <vt:lpstr>Kísérlet</vt:lpstr>
      <vt:lpstr>Fényképek a kísérletről</vt:lpstr>
      <vt:lpstr>PowerPoint bemutató</vt:lpstr>
    </vt:vector>
  </TitlesOfParts>
  <Company>evosoft Hungary Kft.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Mitől lehetnek színesek a szerves vegyületek?</dc:title>
  <dc:creator>necromaci</dc:creator>
  <cp:lastModifiedBy>Luca</cp:lastModifiedBy>
  <cp:revision>19</cp:revision>
  <dcterms:created xsi:type="dcterms:W3CDTF">2014-10-11T13:57:48Z</dcterms:created>
  <dcterms:modified xsi:type="dcterms:W3CDTF">2015-01-02T07:24:29Z</dcterms:modified>
</cp:coreProperties>
</file>