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14"/>
  </p:notesMasterIdLst>
  <p:sldIdLst>
    <p:sldId id="256" r:id="rId4"/>
    <p:sldId id="264" r:id="rId5"/>
    <p:sldId id="265" r:id="rId6"/>
    <p:sldId id="263" r:id="rId7"/>
    <p:sldId id="257" r:id="rId8"/>
    <p:sldId id="258" r:id="rId9"/>
    <p:sldId id="259" r:id="rId10"/>
    <p:sldId id="260" r:id="rId11"/>
    <p:sldId id="262" r:id="rId12"/>
    <p:sldId id="267" r:id="rId13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  <a:srgbClr val="66FFFF"/>
    <a:srgbClr val="0313A9"/>
    <a:srgbClr val="0B03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09" autoAdjust="0"/>
    <p:restoredTop sz="73429" autoAdjust="0"/>
  </p:normalViewPr>
  <p:slideViewPr>
    <p:cSldViewPr>
      <p:cViewPr varScale="1">
        <p:scale>
          <a:sx n="54" d="100"/>
          <a:sy n="54" d="100"/>
        </p:scale>
        <p:origin x="175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25DD3A-CC65-451E-A2E2-458335DD02D6}" type="datetimeFigureOut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BD7208-E2B9-4CA7-81ED-3E3E3D7E0CE1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773407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D7208-E2B9-4CA7-81ED-3E3E3D7E0CE1}" type="slidenum">
              <a:rPr lang="hu-HU" smtClean="0"/>
              <a:pPr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475267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aseline="0" dirty="0" smtClean="0"/>
              <a:t>A csodalámpás lakója a dzsinn, egy ritka fajta szellem az arab és muszlim mitológiában. Lehetséges őket varázslat segítségével irányítani azáltal, hogy tárgyakhoz kötjük őket. Ilyen a Lámpa Szelleme az Ezeregyéjszaka meséiben szereplő Aladdin történetben, akit történetesen egy olajlámpába börtönöztek. </a:t>
            </a:r>
            <a:br>
              <a:rPr lang="hu-HU" baseline="0" dirty="0" smtClean="0"/>
            </a:br>
            <a:r>
              <a:rPr lang="hu-HU" baseline="0" dirty="0" smtClean="0"/>
              <a:t>A mi kísérletünkhöz először is szükség lesz színezett étolajra, egy vízzel teli hengerre és mosogatószerre. </a:t>
            </a:r>
            <a:br>
              <a:rPr lang="hu-HU" baseline="0" dirty="0" smtClean="0"/>
            </a:br>
            <a:r>
              <a:rPr lang="hu-HU" baseline="0" dirty="0" smtClean="0"/>
              <a:t>Először is bezárjuk a szellemünket, azaz ezt a kis olajjal töltött mérőlombikot beleengedem a hengerbe. Bár az olaj sűrűsége jóval kisebb mint a vízé, láthatjuk, hogy a két komponens nem elegyedik egymással, az olajcseppecskékre </a:t>
            </a:r>
            <a:r>
              <a:rPr lang="hu-HU" baseline="0" dirty="0" smtClean="0"/>
              <a:t>hiába hat </a:t>
            </a:r>
            <a:r>
              <a:rPr lang="hu-HU" baseline="0" dirty="0" smtClean="0"/>
              <a:t>a felhajtóerő. Ezt </a:t>
            </a:r>
            <a:r>
              <a:rPr lang="hu-HU" baseline="0" dirty="0" smtClean="0"/>
              <a:t>Ti </a:t>
            </a:r>
            <a:r>
              <a:rPr lang="hu-HU" baseline="0" dirty="0" smtClean="0"/>
              <a:t>is bizonyára észrevették már, amikor pl. a leves tetején is megfigyelhető, hogy az olajcseppek úszkálnak, nem keverednek össze a vízzel. Így a szellem még mindig nem szabadult ki. Nézzük, hogyan csalogathatnánk elő! A hengerbe belecsepegtetünk egy kis mosogatószert és lám, máris elkezd előkúszni a dzsinn! 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34E0A-D83E-4D29-8985-5CD6FBED6B6C}" type="slidenum">
              <a:rPr lang="hu-HU" smtClean="0">
                <a:solidFill>
                  <a:prstClr val="black"/>
                </a:solidFill>
              </a:rPr>
              <a:pPr/>
              <a:t>2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963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Magyarázat:</a:t>
            </a:r>
            <a:r>
              <a:rPr lang="hu-HU" baseline="0" dirty="0" smtClean="0"/>
              <a:t> A mosogatószer hidrofób (víztaszító) része kapcsolatot létesít az olajcseppekkel, a </a:t>
            </a:r>
            <a:r>
              <a:rPr lang="hu-HU" baseline="0" dirty="0" err="1" smtClean="0"/>
              <a:t>mosogatszer</a:t>
            </a:r>
            <a:r>
              <a:rPr lang="hu-HU" baseline="0" dirty="0" smtClean="0"/>
              <a:t> hidrofil része pedig a vízmolekulákkal. Így </a:t>
            </a:r>
            <a:r>
              <a:rPr lang="hu-HU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hu-H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 olajrészecskéket eltávolítja egymástól, ezért ezek kiszabadulnak a lombikból és mivel sűrűségük a víznél kisebb, a víz felszíne felé törnek és ott összegyűlnek</a:t>
            </a:r>
            <a:r>
              <a:rPr lang="hu-HU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egy réteget alkotva</a:t>
            </a:r>
            <a:r>
              <a:rPr lang="hu-H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br>
              <a:rPr lang="hu-H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hu-H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Ezért</a:t>
            </a:r>
            <a:r>
              <a:rPr lang="hu-HU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veszélyes a vízi madarakra, amikor a sok mosószer, mosogatószer belekerül az élő vizekbe. Mert ők a tollazatukat zsírozzák és ezt is </a:t>
            </a:r>
            <a:r>
              <a:rPr lang="hu-HU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leoldja </a:t>
            </a:r>
            <a:r>
              <a:rPr lang="hu-HU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mosogatószer, így romlik a tollazatuk vízhatlansága. 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34E0A-D83E-4D29-8985-5CD6FBED6B6C}" type="slidenum">
              <a:rPr lang="hu-HU" smtClean="0">
                <a:solidFill>
                  <a:prstClr val="black"/>
                </a:solidFill>
              </a:rPr>
              <a:pPr/>
              <a:t>3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6347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Az emulzió olyan diszperz rendszer, melyben a fázisok nem elegyedő, vagy csak részben elegyedő folyadékok. Az emulziókban a diszpergált folyadékgömböcskék kb. 0,1-10 mikrométer átmérőjűek. Az emulziók gyakorlati alkalmazásai igen elterjedtek, főleg élelmiszerek (különösen tejtermékek), gyógyszer, kozmetikum, növényvédőszerek esetén. </a:t>
            </a:r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D7208-E2B9-4CA7-81ED-3E3E3D7E0CE1}" type="slidenum">
              <a:rPr lang="hu-HU" smtClean="0"/>
              <a:pPr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058118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Majdnem minden emulzió esetén az egyik fázis vizes, a másik olajos fázis. Amikor az olajcseppeket oszlatjuk el vízben, akkor olaj a vízben (O/V) emulziót kapunk, ilyen pl. a tej. </a:t>
            </a:r>
          </a:p>
          <a:p>
            <a:r>
              <a:rPr lang="hu-HU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Hogyha viszont a vízcseppeket oszlatjuk el olajban, akkor víz az olajban (V/O) emulziót kapunk. Ide tartozik pl. a vaj, margarin. </a:t>
            </a:r>
          </a:p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D7208-E2B9-4CA7-81ED-3E3E3D7E0CE1}" type="slidenum">
              <a:rPr lang="hu-HU" smtClean="0"/>
              <a:pPr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333353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Az emulziók legfőbb fizikai tulajdonsága a stabilitásuk. Vízből és olajból stabil kolloid emulziót persze nem könnyű előállítani. Amint a kísérletben is láttuk a két anyag nem elegyedik egymással, a víz és az olaj azonnal szétválik két fázisra, de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emulgeátor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hatására (pl. 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mosogatószer,</a:t>
            </a:r>
            <a:r>
              <a:rPr lang="hu-H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szappan, élelmiszerek esetében más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detergensek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ez megváltozik, stabilizálhatjuk az emulziót. A mosogatószerben is kolloid rendszer 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van. 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Az ún. asszociációs kolloidokban eltérő polaritású részeket tartalmazó, ún.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amfipatikus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molekulák</a:t>
            </a:r>
            <a:r>
              <a:rPr lang="hu-H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vagy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ionok hozzák létre az ún. micellákat. Ezek több molekula (ion) meghatározott irányú összekapcsolódásával jönnek létre. A poláris tulajdonságú vizes közegben az apoláris, víztaszító (ún. hidrofób) szénhidrogén-láncok néznek a micella belseje felé, és az ionos, vízkedvelő (hidrofil) rész kerül a micella felületére. Nemcsak felületaktív anyagok, hanem egyes természetes anyagok is alkalmasak az emulziók stabilizálására. 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D7208-E2B9-4CA7-81ED-3E3E3D7E0CE1}" type="slidenum">
              <a:rPr lang="hu-HU" smtClean="0"/>
              <a:pPr/>
              <a:t>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872201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Gondoljunk a majonézre, mely tojássárgája és olaj stabilis emulziója. Hoztam is egy majonézes tubust, melyet körbeadok, nézzük meg, milyen összetevőket találunk benne. </a:t>
            </a:r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D7208-E2B9-4CA7-81ED-3E3E3D7E0CE1}" type="slidenum">
              <a:rPr lang="hu-HU" smtClean="0"/>
              <a:pPr/>
              <a:t>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752291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Látjuk, hogy a legfontosobb emulgeálószer 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hu-H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majonézben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tojássárgája, pontosabban az abban levő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lecitin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Ez a molekula széles körben elterjedt az élővilágban és egyike a legközönségesebb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foszfolipideknek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hu-H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növényi és állati membránoknak egyaránt alkotórésze. Hiányában a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sejtmemránok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“megkeményednek”, ami a sejtszintű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anyagcserefolyamatok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károsodásával, a transzportfolyamatok hatékonyságának csökkenésével jár együtt.  A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foszfatidil-kolin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egyik vége (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kolin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foszforsav), ahogy az ábrán is látható, hidrofil, vagyis szereti a vizet, viszont a másik vége (zsírsavláncok) hidrofób, vagyis „fél” a víztől. E kettősség miatt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amfipatikus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tulajdonságú. Emellett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xantángumi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van benne, ami egy természetes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poliszacharid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gyakran használják a kozmetikában is krémekben emulgeálószerként, az élelmiszeriparban sűrítőanyagként, stabilizáló szerként. Előnye, hogy a hőmérsékletváltozásra sem érzékeny.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D7208-E2B9-4CA7-81ED-3E3E3D7E0CE1}" type="slidenum">
              <a:rPr lang="hu-HU" smtClean="0"/>
              <a:pPr/>
              <a:t>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435584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Van ellenkező eset is, amikor destabilizálni szeretnénk az emulziót. A sajtkészítésnél például oltóanyagot tesznek a tejbe, hogy 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azzal megbontsák 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kolloid rendszert és az összesűrűsödjön.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D7208-E2B9-4CA7-81ED-3E3E3D7E0CE1}" type="slidenum">
              <a:rPr lang="hu-HU" smtClean="0"/>
              <a:pPr/>
              <a:t>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66059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4281B-675B-4CC6-870B-352E9FBDC6A3}" type="datetimeFigureOut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47C5D-095A-4E84-946F-5328ED197265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44454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4281B-675B-4CC6-870B-352E9FBDC6A3}" type="datetimeFigureOut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47C5D-095A-4E84-946F-5328ED197265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53796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4281B-675B-4CC6-870B-352E9FBDC6A3}" type="datetimeFigureOut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47C5D-095A-4E84-946F-5328ED197265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06529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4281B-675B-4CC6-870B-352E9FBDC6A3}" type="datetimeFigureOut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47C5D-095A-4E84-946F-5328ED197265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64196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4281B-675B-4CC6-870B-352E9FBDC6A3}" type="datetimeFigureOut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47C5D-095A-4E84-946F-5328ED197265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89977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4281B-675B-4CC6-870B-352E9FBDC6A3}" type="datetimeFigureOut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47C5D-095A-4E84-946F-5328ED197265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71716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4281B-675B-4CC6-870B-352E9FBDC6A3}" type="datetimeFigureOut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47C5D-095A-4E84-946F-5328ED197265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62170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4281B-675B-4CC6-870B-352E9FBDC6A3}" type="datetimeFigureOut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47C5D-095A-4E84-946F-5328ED197265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37218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4281B-675B-4CC6-870B-352E9FBDC6A3}" type="datetimeFigureOut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47C5D-095A-4E84-946F-5328ED197265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43910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4281B-675B-4CC6-870B-352E9FBDC6A3}" type="datetimeFigureOut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47C5D-095A-4E84-946F-5328ED197265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88623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4281B-675B-4CC6-870B-352E9FBDC6A3}" type="datetimeFigureOut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47C5D-095A-4E84-946F-5328ED197265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635120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3D942-21F6-4F0D-BBF8-98871E9071B4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2015.01.02.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749DB-9823-412D-85D1-F4FEBE66B793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6913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3D942-21F6-4F0D-BBF8-98871E9071B4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2015.01.02.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749DB-9823-412D-85D1-F4FEBE66B793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5853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3D942-21F6-4F0D-BBF8-98871E9071B4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2015.01.02.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749DB-9823-412D-85D1-F4FEBE66B793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0588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3D942-21F6-4F0D-BBF8-98871E9071B4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2015.01.02.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749DB-9823-412D-85D1-F4FEBE66B793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5837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3D942-21F6-4F0D-BBF8-98871E9071B4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2015.01.02.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749DB-9823-412D-85D1-F4FEBE66B793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1360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3D942-21F6-4F0D-BBF8-98871E9071B4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2015.01.02.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749DB-9823-412D-85D1-F4FEBE66B793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7803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3D942-21F6-4F0D-BBF8-98871E9071B4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2015.01.02.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749DB-9823-412D-85D1-F4FEBE66B793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6227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3D942-21F6-4F0D-BBF8-98871E9071B4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2015.01.02.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749DB-9823-412D-85D1-F4FEBE66B793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2539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3D942-21F6-4F0D-BBF8-98871E9071B4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2015.01.02.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749DB-9823-412D-85D1-F4FEBE66B793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9833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3D942-21F6-4F0D-BBF8-98871E9071B4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2015.01.02.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749DB-9823-412D-85D1-F4FEBE66B793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9238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3D942-21F6-4F0D-BBF8-98871E9071B4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2015.01.02.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749DB-9823-412D-85D1-F4FEBE66B793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49325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3D942-21F6-4F0D-BBF8-98871E9071B4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2015.01.02.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749DB-9823-412D-85D1-F4FEBE66B793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8048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3D942-21F6-4F0D-BBF8-98871E9071B4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2015.01.02.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749DB-9823-412D-85D1-F4FEBE66B793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5985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3D942-21F6-4F0D-BBF8-98871E9071B4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2015.01.02.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749DB-9823-412D-85D1-F4FEBE66B793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7059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3D942-21F6-4F0D-BBF8-98871E9071B4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2015.01.02.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749DB-9823-412D-85D1-F4FEBE66B793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3389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3D942-21F6-4F0D-BBF8-98871E9071B4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2015.01.02.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749DB-9823-412D-85D1-F4FEBE66B793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4350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3D942-21F6-4F0D-BBF8-98871E9071B4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2015.01.02.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749DB-9823-412D-85D1-F4FEBE66B793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50705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3D942-21F6-4F0D-BBF8-98871E9071B4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2015.01.02.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749DB-9823-412D-85D1-F4FEBE66B793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61243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3D942-21F6-4F0D-BBF8-98871E9071B4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2015.01.02.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749DB-9823-412D-85D1-F4FEBE66B793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494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3D942-21F6-4F0D-BBF8-98871E9071B4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2015.01.02.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749DB-9823-412D-85D1-F4FEBE66B793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49947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3D942-21F6-4F0D-BBF8-98871E9071B4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2015.01.02.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749DB-9823-412D-85D1-F4FEBE66B793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5685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3D942-21F6-4F0D-BBF8-98871E9071B4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2015.01.02.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749DB-9823-412D-85D1-F4FEBE66B793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528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F4281B-675B-4CC6-870B-352E9FBDC6A3}" type="datetimeFigureOut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347C5D-095A-4E84-946F-5328ED197265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4441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E3D942-21F6-4F0D-BBF8-98871E9071B4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2015.01.02.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3749DB-9823-412D-85D1-F4FEBE66B793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374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E3D942-21F6-4F0D-BBF8-98871E9071B4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2015.01.02.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3749DB-9823-412D-85D1-F4FEBE66B793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3408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.jpe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microsoft.com/office/2007/relationships/hdphoto" Target="../media/hdphoto1.wdp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jpe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png"/><Relationship Id="rId7" Type="http://schemas.microsoft.com/office/2007/relationships/hdphoto" Target="../media/hdphoto4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microsoft.com/office/2007/relationships/hdphoto" Target="../media/hdphoto3.wdp"/><Relationship Id="rId9" Type="http://schemas.microsoft.com/office/2007/relationships/hdphoto" Target="../media/hdphoto5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microsoft.com/office/2007/relationships/hdphoto" Target="../media/hdphoto6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8.wdp"/><Relationship Id="rId5" Type="http://schemas.openxmlformats.org/officeDocument/2006/relationships/image" Target="../media/image15.jpeg"/><Relationship Id="rId4" Type="http://schemas.microsoft.com/office/2007/relationships/hdphoto" Target="../media/hdphoto7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microsoft.com/office/2007/relationships/hdphoto" Target="../media/hdphoto9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8" descr="http://lifestyletempel.de/wp-content/uploads/2013/01/Creme-Pfleg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98"/>
          <a:stretch/>
        </p:blipFill>
        <p:spPr bwMode="auto">
          <a:xfrm>
            <a:off x="3871138" y="-8183"/>
            <a:ext cx="5286116" cy="3571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www.secretlyhealthy.com/wp-content/uploads/2014/03/milk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6978"/>
          <a:stretch/>
        </p:blipFill>
        <p:spPr bwMode="auto">
          <a:xfrm>
            <a:off x="4376032" y="3571623"/>
            <a:ext cx="4762004" cy="3286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http://img4-1.myrecipes.timeinc.net/i/recipes/ay/06/creme-caramel-ay-1875341-l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04"/>
          <a:stretch/>
        </p:blipFill>
        <p:spPr bwMode="auto">
          <a:xfrm>
            <a:off x="0" y="-8183"/>
            <a:ext cx="2145868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://www.regilait.com/wp-content/uploads/2014/04/mayonnaise_legere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505261"/>
            <a:ext cx="4376033" cy="4376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760040" y="3356992"/>
            <a:ext cx="7772400" cy="1080120"/>
          </a:xfrm>
          <a:solidFill>
            <a:schemeClr val="bg1">
              <a:alpha val="51000"/>
            </a:schemeClr>
          </a:solidFill>
        </p:spPr>
        <p:txBody>
          <a:bodyPr/>
          <a:lstStyle/>
          <a:p>
            <a:r>
              <a:rPr lang="hu-HU" smtClean="0"/>
              <a:t>Emulziók stabilizálása</a:t>
            </a:r>
            <a:endParaRPr lang="hu-HU"/>
          </a:p>
        </p:txBody>
      </p:sp>
      <p:pic>
        <p:nvPicPr>
          <p:cNvPr id="5132" name="Picture 12" descr="http://www.probioticjar.com/uploads/1/7/6/5/17656129/9509870_orig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4516" y="-8182"/>
            <a:ext cx="2528292" cy="2528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4787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323528" y="372428"/>
            <a:ext cx="48406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>
                <a:solidFill>
                  <a:srgbClr val="FFFF00"/>
                </a:solidFill>
              </a:rPr>
              <a:t>Aladdin csodalámpája</a:t>
            </a:r>
          </a:p>
        </p:txBody>
      </p:sp>
      <p:pic>
        <p:nvPicPr>
          <p:cNvPr id="4104" name="Picture 8" descr="http://1.1.1.5/bmi/upload.wikimedia.org/wikipedia/commons/8/8c/1719_Tales_60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8250" y1="27500" x2="20250" y2="42500"/>
                        <a14:foregroundMark x1="17000" y1="45000" x2="22000" y2="46346"/>
                        <a14:foregroundMark x1="16000" y1="40962" x2="21500" y2="46731"/>
                        <a14:foregroundMark x1="22500" y1="55769" x2="40500" y2="73269"/>
                        <a14:foregroundMark x1="12750" y1="67308" x2="87000" y2="70385"/>
                        <a14:foregroundMark x1="17000" y1="77500" x2="79000" y2="79038"/>
                        <a14:foregroundMark x1="42250" y1="66346" x2="55000" y2="67308"/>
                        <a14:foregroundMark x1="77250" y1="65577" x2="87500" y2="66731"/>
                        <a14:foregroundMark x1="79500" y1="64231" x2="81000" y2="64423"/>
                        <a14:foregroundMark x1="34500" y1="58654" x2="33250" y2="62885"/>
                        <a14:foregroundMark x1="36000" y1="63462" x2="44000" y2="632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67" y="2348880"/>
            <a:ext cx="3810000" cy="495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zövegdoboz 2"/>
          <p:cNvSpPr txBox="1"/>
          <p:nvPr/>
        </p:nvSpPr>
        <p:spPr>
          <a:xfrm>
            <a:off x="3436736" y="1887214"/>
            <a:ext cx="379956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>
                <a:solidFill>
                  <a:srgbClr val="FFFF00"/>
                </a:solidFill>
              </a:rPr>
              <a:t>Hozzávalók:</a:t>
            </a:r>
            <a:br>
              <a:rPr lang="hu-HU" sz="2800">
                <a:solidFill>
                  <a:srgbClr val="FFFF00"/>
                </a:solidFill>
              </a:rPr>
            </a:br>
            <a:endParaRPr lang="hu-HU" sz="2800">
              <a:solidFill>
                <a:srgbClr val="FFFF00"/>
              </a:solidFill>
            </a:endParaRPr>
          </a:p>
          <a:p>
            <a:r>
              <a:rPr lang="hu-HU" sz="2800">
                <a:solidFill>
                  <a:srgbClr val="FFFF00"/>
                </a:solidFill>
              </a:rPr>
              <a:t>- Színezett étolaj</a:t>
            </a:r>
          </a:p>
          <a:p>
            <a:r>
              <a:rPr lang="hu-HU" sz="2800">
                <a:solidFill>
                  <a:srgbClr val="FFFF00"/>
                </a:solidFill>
              </a:rPr>
              <a:t>- Vízzel teli mérőhenger</a:t>
            </a:r>
          </a:p>
          <a:p>
            <a:r>
              <a:rPr lang="hu-HU" sz="2800">
                <a:solidFill>
                  <a:srgbClr val="FFFF00"/>
                </a:solidFill>
              </a:rPr>
              <a:t>- Mosogatószer</a:t>
            </a:r>
          </a:p>
        </p:txBody>
      </p:sp>
      <p:pic>
        <p:nvPicPr>
          <p:cNvPr id="4106" name="Picture 10" descr="http://fidelio.hu/image.ashx?id=c8055ecf-4d02-42f6-a43f-40005fc3e154&amp;vid=c9629143-429a-4942-a5aa-93cd255b5ef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5495" y="216218"/>
            <a:ext cx="3198993" cy="2132662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0906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://logout.hu/dl/upc/2012-06/382286_csodalampa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78" b="89805" l="2930" r="89927">
                        <a14:backgroundMark x1="7143" y1="73319" x2="12454" y2="694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8364" r="19703" b="6648"/>
          <a:stretch/>
        </p:blipFill>
        <p:spPr bwMode="auto">
          <a:xfrm>
            <a:off x="0" y="4314241"/>
            <a:ext cx="5216785" cy="2467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zövegdoboz 1"/>
          <p:cNvSpPr txBox="1"/>
          <p:nvPr/>
        </p:nvSpPr>
        <p:spPr>
          <a:xfrm>
            <a:off x="3879887" y="340386"/>
            <a:ext cx="48406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>
                <a:solidFill>
                  <a:srgbClr val="FFFF00"/>
                </a:solidFill>
              </a:rPr>
              <a:t>Aladdin csodalámpája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35" t="41884" r="62228" b="31746"/>
          <a:stretch/>
        </p:blipFill>
        <p:spPr bwMode="auto">
          <a:xfrm>
            <a:off x="249863" y="1048272"/>
            <a:ext cx="1507920" cy="23546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Kép 2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205" b="98291" l="8853" r="88653">
                        <a14:foregroundMark x1="44888" y1="49359" x2="44888" y2="70940"/>
                        <a14:foregroundMark x1="44264" y1="58761" x2="44888" y2="76923"/>
                        <a14:foregroundMark x1="42643" y1="86752" x2="61471" y2="95299"/>
                        <a14:foregroundMark x1="38279" y1="86752" x2="42020" y2="93590"/>
                        <a14:foregroundMark x1="37905" y1="84829" x2="37282" y2="94872"/>
                        <a14:foregroundMark x1="67332" y1="84188" x2="69576" y2="96795"/>
                        <a14:foregroundMark x1="69950" y1="84615" x2="71322" y2="94872"/>
                        <a14:foregroundMark x1="47382" y1="3205" x2="62594" y2="6410"/>
                        <a14:backgroundMark x1="37032" y1="48718" x2="35786" y2="73718"/>
                        <a14:backgroundMark x1="77556" y1="42521" x2="75062" y2="7799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712"/>
          <a:stretch/>
        </p:blipFill>
        <p:spPr>
          <a:xfrm>
            <a:off x="3532901" y="2672252"/>
            <a:ext cx="7639050" cy="42031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2" name="Picture 6" descr="http://pistike.hu/wp-content/uploads/2013/03/index15.jp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306" b="89952" l="9959" r="8962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2901" y="2672252"/>
            <a:ext cx="2710691" cy="2350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églalap 3"/>
          <p:cNvSpPr/>
          <p:nvPr/>
        </p:nvSpPr>
        <p:spPr>
          <a:xfrm>
            <a:off x="1757783" y="1048272"/>
            <a:ext cx="696271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>
                <a:solidFill>
                  <a:srgbClr val="FFFF00"/>
                </a:solidFill>
              </a:rPr>
              <a:t>A mosogatószer hidrofób (víztaszító) része kapcsolatot létesít az olajcseppekkel, a mosogatszer hidrofil része pedig a vízmolekulákkal. Így az olajrészecskéket eltávolítja egymástól, ezért ezek kiszabadulnak a lombikból és mivel sűrűségük a víznél kisebb, a víz felszíne felé törnek és ott összegyűlnek egy réteget alkotva.</a:t>
            </a:r>
          </a:p>
        </p:txBody>
      </p:sp>
    </p:spTree>
    <p:extLst>
      <p:ext uri="{BB962C8B-B14F-4D97-AF65-F5344CB8AC3E}">
        <p14:creationId xmlns:p14="http://schemas.microsoft.com/office/powerpoint/2010/main" val="1313063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3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ttp://ayurmantra.com/wp-content/uploads/2011/05/milk_ayurveda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067" y="371806"/>
            <a:ext cx="8280920" cy="63763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05408D"/>
              </a:clrFrom>
              <a:clrTo>
                <a:srgbClr val="05408D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48680"/>
            <a:ext cx="2276475" cy="23050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2917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Emulziók fajtái</a:t>
            </a:r>
            <a:endParaRPr lang="hu-HU" b="1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377" t="3589" r="22589" b="24480"/>
          <a:stretch/>
        </p:blipFill>
        <p:spPr>
          <a:xfrm rot="10800000">
            <a:off x="611559" y="1772814"/>
            <a:ext cx="4121354" cy="3466016"/>
          </a:xfrm>
        </p:spPr>
      </p:pic>
      <p:pic>
        <p:nvPicPr>
          <p:cNvPr id="5" name="Kép 4"/>
          <p:cNvPicPr>
            <a:picLocks noChangeAspect="1"/>
          </p:cNvPicPr>
          <p:nvPr/>
        </p:nvPicPr>
        <p:blipFill rotWithShape="1">
          <a:blip r:embed="rId5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791" t="7386" r="23135" b="5015"/>
          <a:stretch/>
        </p:blipFill>
        <p:spPr>
          <a:xfrm rot="10800000">
            <a:off x="4716017" y="1772816"/>
            <a:ext cx="3643760" cy="3466014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899592" y="5661248"/>
            <a:ext cx="3672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smtClean="0">
                <a:solidFill>
                  <a:srgbClr val="FFFF00"/>
                </a:solidFill>
              </a:rPr>
              <a:t>O/V emulzió</a:t>
            </a:r>
            <a:endParaRPr lang="hu-HU" sz="2800" b="1">
              <a:solidFill>
                <a:srgbClr val="FFFF00"/>
              </a:solidFill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4860032" y="5674597"/>
            <a:ext cx="3672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b="1" smtClean="0">
                <a:solidFill>
                  <a:srgbClr val="0313A9"/>
                </a:solidFill>
              </a:rPr>
              <a:t>V/O emulzió</a:t>
            </a:r>
            <a:endParaRPr lang="hu-HU" sz="2400" b="1">
              <a:solidFill>
                <a:srgbClr val="0313A9"/>
              </a:solidFill>
            </a:endParaRPr>
          </a:p>
        </p:txBody>
      </p:sp>
      <p:sp>
        <p:nvSpPr>
          <p:cNvPr id="8" name="Szövegdoboz 7"/>
          <p:cNvSpPr txBox="1"/>
          <p:nvPr/>
        </p:nvSpPr>
        <p:spPr>
          <a:xfrm>
            <a:off x="1907704" y="6381328"/>
            <a:ext cx="71144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smtClean="0"/>
              <a:t>Ábra forrása: Shaw, D. J.: Bevezetés a kolloid - és felületi kémiába, 196. old.</a:t>
            </a:r>
          </a:p>
        </p:txBody>
      </p:sp>
    </p:spTree>
    <p:extLst>
      <p:ext uri="{BB962C8B-B14F-4D97-AF65-F5344CB8AC3E}">
        <p14:creationId xmlns:p14="http://schemas.microsoft.com/office/powerpoint/2010/main" val="1390714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>
                <a:latin typeface="Arial" pitchFamily="34" charset="0"/>
                <a:cs typeface="Arial" pitchFamily="34" charset="0"/>
              </a:rPr>
              <a:t>Emulgeátor </a:t>
            </a:r>
            <a:endParaRPr lang="hu-HU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http://www.foodandwine.hu/wp-content/uploads/2008/12/532px-micelle_scheme-en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262" y="1268760"/>
            <a:ext cx="7268645" cy="5150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zövegdoboz 3"/>
          <p:cNvSpPr txBox="1"/>
          <p:nvPr/>
        </p:nvSpPr>
        <p:spPr>
          <a:xfrm>
            <a:off x="5796136" y="1556792"/>
            <a:ext cx="2520280" cy="369332"/>
          </a:xfrm>
          <a:prstGeom prst="rect">
            <a:avLst/>
          </a:prstGeom>
          <a:solidFill>
            <a:srgbClr val="CCFFFF"/>
          </a:solidFill>
        </p:spPr>
        <p:txBody>
          <a:bodyPr wrap="square" rtlCol="0">
            <a:spAutoFit/>
          </a:bodyPr>
          <a:lstStyle/>
          <a:p>
            <a:r>
              <a:rPr lang="hu-HU" smtClean="0"/>
              <a:t>Hidrofil feji rész</a:t>
            </a:r>
            <a:endParaRPr lang="hu-HU"/>
          </a:p>
        </p:txBody>
      </p:sp>
      <p:sp>
        <p:nvSpPr>
          <p:cNvPr id="5" name="Szövegdoboz 4"/>
          <p:cNvSpPr txBox="1"/>
          <p:nvPr/>
        </p:nvSpPr>
        <p:spPr>
          <a:xfrm>
            <a:off x="6444208" y="3356992"/>
            <a:ext cx="1656184" cy="1077218"/>
          </a:xfrm>
          <a:prstGeom prst="rect">
            <a:avLst/>
          </a:prstGeom>
          <a:solidFill>
            <a:srgbClr val="CCFFFF"/>
          </a:solidFill>
        </p:spPr>
        <p:txBody>
          <a:bodyPr wrap="square" rtlCol="0">
            <a:spAutoFit/>
          </a:bodyPr>
          <a:lstStyle/>
          <a:p>
            <a:r>
              <a:rPr lang="hu-HU" sz="3200" smtClean="0"/>
              <a:t>Vizes oldat</a:t>
            </a:r>
            <a:endParaRPr lang="hu-HU" sz="3200"/>
          </a:p>
        </p:txBody>
      </p:sp>
      <p:sp>
        <p:nvSpPr>
          <p:cNvPr id="8" name="Szövegdoboz 7"/>
          <p:cNvSpPr txBox="1"/>
          <p:nvPr/>
        </p:nvSpPr>
        <p:spPr>
          <a:xfrm>
            <a:off x="5779361" y="5445224"/>
            <a:ext cx="2520280" cy="369332"/>
          </a:xfrm>
          <a:prstGeom prst="rect">
            <a:avLst/>
          </a:prstGeom>
          <a:solidFill>
            <a:srgbClr val="CCFFFF"/>
          </a:solidFill>
        </p:spPr>
        <p:txBody>
          <a:bodyPr wrap="square" rtlCol="0">
            <a:spAutoFit/>
          </a:bodyPr>
          <a:lstStyle/>
          <a:p>
            <a:r>
              <a:rPr lang="hu-HU" smtClean="0"/>
              <a:t>Hidrofób farki rész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08297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Majonéz</a:t>
            </a:r>
            <a:endParaRPr lang="hu-HU"/>
          </a:p>
        </p:txBody>
      </p:sp>
      <p:pic>
        <p:nvPicPr>
          <p:cNvPr id="3074" name="Picture 2" descr="http://www.diningguide.hu/_Images/lexikon/000000117_majonez2.jp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9494" y="1196752"/>
            <a:ext cx="4176464" cy="5150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294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0"/>
            <a:ext cx="4099507" cy="1143000"/>
          </a:xfrm>
        </p:spPr>
        <p:txBody>
          <a:bodyPr/>
          <a:lstStyle/>
          <a:p>
            <a:r>
              <a:rPr lang="hu-HU" smtClean="0"/>
              <a:t>Lecitin</a:t>
            </a:r>
            <a:endParaRPr lang="hu-HU"/>
          </a:p>
        </p:txBody>
      </p:sp>
      <p:pic>
        <p:nvPicPr>
          <p:cNvPr id="4100" name="Picture 4" descr="http://www.newhealthguide.org/images/10442271/image0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04664"/>
            <a:ext cx="3672408" cy="2754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://upload.wikimedia.org/wikipedia/commons/thumb/8/8d/1-Oleoyl-2-almitoyl-phosphatidylcholine_Structural_Formulae_V.1.png/800px-1-Oleoyl-2-almitoyl-phosphatidylcholine_Structural_Formulae_V.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84784"/>
            <a:ext cx="7620000" cy="5067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761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Emulzió destabilizálása: sajtkészítés</a:t>
            </a:r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998" y="1600200"/>
            <a:ext cx="7568003" cy="4525963"/>
          </a:xfrm>
        </p:spPr>
      </p:pic>
      <p:sp>
        <p:nvSpPr>
          <p:cNvPr id="5" name="Szövegdoboz 4"/>
          <p:cNvSpPr txBox="1"/>
          <p:nvPr/>
        </p:nvSpPr>
        <p:spPr>
          <a:xfrm>
            <a:off x="3419872" y="5764614"/>
            <a:ext cx="4968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smtClean="0"/>
              <a:t>Forrás: Brady: General Chemistry, 4th. Ed., 413. old.</a:t>
            </a:r>
            <a:endParaRPr lang="hu-HU" i="1"/>
          </a:p>
        </p:txBody>
      </p:sp>
    </p:spTree>
    <p:extLst>
      <p:ext uri="{BB962C8B-B14F-4D97-AF65-F5344CB8AC3E}">
        <p14:creationId xmlns:p14="http://schemas.microsoft.com/office/powerpoint/2010/main" val="440494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251520" y="1589891"/>
            <a:ext cx="6624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800" smtClean="0">
                <a:latin typeface="Times New Roman" pitchFamily="18" charset="0"/>
                <a:cs typeface="Times New Roman" pitchFamily="18" charset="0"/>
              </a:rPr>
              <a:t>Köszönöm a figyelmet!</a:t>
            </a:r>
            <a:endParaRPr lang="hu-HU" sz="48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D:\Kép\dog0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368" y="397942"/>
            <a:ext cx="2883729" cy="3481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Kép\0025-0802-2023-0167_clip_art_graphic_of_a_laboratory_flask_beaker_cartoon_character_waving_and_pointi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9" y="3501378"/>
            <a:ext cx="2016224" cy="2460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zövegdoboz 2"/>
          <p:cNvSpPr txBox="1"/>
          <p:nvPr/>
        </p:nvSpPr>
        <p:spPr>
          <a:xfrm>
            <a:off x="4283968" y="4941168"/>
            <a:ext cx="4104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2014. október 14.</a:t>
            </a:r>
            <a:endParaRPr lang="hu-HU" sz="32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8915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690</Words>
  <Application>Microsoft Office PowerPoint</Application>
  <PresentationFormat>Diavetítés a képernyőre (4:3 oldalarány)</PresentationFormat>
  <Paragraphs>40</Paragraphs>
  <Slides>10</Slides>
  <Notes>9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3</vt:i4>
      </vt:variant>
      <vt:variant>
        <vt:lpstr>Diacímek</vt:lpstr>
      </vt:variant>
      <vt:variant>
        <vt:i4>10</vt:i4>
      </vt:variant>
    </vt:vector>
  </HeadingPairs>
  <TitlesOfParts>
    <vt:vector size="16" baseType="lpstr">
      <vt:lpstr>Arial</vt:lpstr>
      <vt:lpstr>Calibri</vt:lpstr>
      <vt:lpstr>Times New Roman</vt:lpstr>
      <vt:lpstr>Office-téma</vt:lpstr>
      <vt:lpstr>1_Office-téma</vt:lpstr>
      <vt:lpstr>2_Office-téma</vt:lpstr>
      <vt:lpstr>Emulziók stabilizálása</vt:lpstr>
      <vt:lpstr>PowerPoint bemutató</vt:lpstr>
      <vt:lpstr>PowerPoint bemutató</vt:lpstr>
      <vt:lpstr>PowerPoint bemutató</vt:lpstr>
      <vt:lpstr>Emulziók fajtái</vt:lpstr>
      <vt:lpstr>Emulgeátor </vt:lpstr>
      <vt:lpstr>Majonéz</vt:lpstr>
      <vt:lpstr>Lecitin</vt:lpstr>
      <vt:lpstr>Emulzió destabilizálása: sajtkészítés</vt:lpstr>
      <vt:lpstr>PowerPoint bemutató</vt:lpstr>
    </vt:vector>
  </TitlesOfParts>
  <Company>oooooooooo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Emulziók stabilizálása</dc:title>
  <dc:creator>Zalka Dóra</dc:creator>
  <cp:lastModifiedBy>Luca</cp:lastModifiedBy>
  <cp:revision>13</cp:revision>
  <dcterms:created xsi:type="dcterms:W3CDTF">2014-10-01T09:09:36Z</dcterms:created>
  <dcterms:modified xsi:type="dcterms:W3CDTF">2015-01-02T08:11:38Z</dcterms:modified>
</cp:coreProperties>
</file>