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8" r:id="rId3"/>
    <p:sldId id="260" r:id="rId4"/>
    <p:sldId id="269" r:id="rId5"/>
    <p:sldId id="285" r:id="rId6"/>
    <p:sldId id="257" r:id="rId7"/>
    <p:sldId id="262" r:id="rId8"/>
    <p:sldId id="263" r:id="rId9"/>
    <p:sldId id="259" r:id="rId10"/>
    <p:sldId id="273" r:id="rId11"/>
    <p:sldId id="264" r:id="rId12"/>
    <p:sldId id="276" r:id="rId13"/>
    <p:sldId id="279" r:id="rId14"/>
    <p:sldId id="272" r:id="rId15"/>
    <p:sldId id="275" r:id="rId16"/>
    <p:sldId id="277" r:id="rId17"/>
    <p:sldId id="278" r:id="rId18"/>
    <p:sldId id="266" r:id="rId19"/>
    <p:sldId id="280" r:id="rId20"/>
    <p:sldId id="284" r:id="rId21"/>
    <p:sldId id="281" r:id="rId22"/>
    <p:sldId id="282" r:id="rId23"/>
    <p:sldId id="283" r:id="rId24"/>
    <p:sldId id="267" r:id="rId25"/>
    <p:sldId id="258" r:id="rId26"/>
    <p:sldId id="270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59" autoAdjust="0"/>
    <p:restoredTop sz="91203" autoAdjust="0"/>
  </p:normalViewPr>
  <p:slideViewPr>
    <p:cSldViewPr>
      <p:cViewPr varScale="1">
        <p:scale>
          <a:sx n="68" d="100"/>
          <a:sy n="68" d="100"/>
        </p:scale>
        <p:origin x="159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DE8CF-BCBC-4DDF-84CA-20F43A07EB20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8C24B-5B4F-4920-B917-E6E77377E5E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189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Forrás: Balázs Lóránt:</a:t>
            </a:r>
            <a:r>
              <a:rPr lang="hu-HU" baseline="0" smtClean="0"/>
              <a:t> A kémia története I., 61. oldal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2503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LŐWY DÁNIEL: Az ékírásos üvegrecepttől a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kaméleonszemüveglencséig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és a fényszabályozó ablakig</a:t>
            </a:r>
            <a:r>
              <a:rPr lang="hu-HU" dirty="0" smtClean="0"/>
              <a:t>,</a:t>
            </a:r>
            <a:r>
              <a:rPr lang="hu-HU" baseline="0" dirty="0" smtClean="0"/>
              <a:t>  </a:t>
            </a:r>
            <a:r>
              <a:rPr lang="hu-HU" baseline="0" dirty="0" err="1" smtClean="0"/>
              <a:t>in</a:t>
            </a:r>
            <a:r>
              <a:rPr lang="hu-HU" baseline="0" dirty="0" smtClean="0"/>
              <a:t>: FIRKA, 1991/3. szám 110. old.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917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hu-HU" dirty="0" err="1" smtClean="0"/>
              <a:t>Wedepohl</a:t>
            </a:r>
            <a:r>
              <a:rPr lang="hu-HU" dirty="0" smtClean="0"/>
              <a:t>:</a:t>
            </a:r>
            <a:r>
              <a:rPr lang="hu-HU" baseline="0" dirty="0" smtClean="0"/>
              <a:t> </a:t>
            </a:r>
            <a:r>
              <a:rPr lang="hu-HU" baseline="0" dirty="0" err="1" smtClean="0"/>
              <a:t>Glas</a:t>
            </a:r>
            <a:r>
              <a:rPr lang="hu-HU" baseline="0" dirty="0" smtClean="0"/>
              <a:t> </a:t>
            </a:r>
            <a:r>
              <a:rPr lang="hu-HU" baseline="0" dirty="0" err="1" smtClean="0"/>
              <a:t>in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Antike</a:t>
            </a:r>
            <a:r>
              <a:rPr lang="hu-HU" baseline="0" dirty="0" smtClean="0"/>
              <a:t> und </a:t>
            </a:r>
            <a:r>
              <a:rPr lang="hu-HU" baseline="0" dirty="0" err="1" smtClean="0"/>
              <a:t>Mittelalter</a:t>
            </a:r>
            <a:r>
              <a:rPr lang="hu-HU" baseline="0" dirty="0" smtClean="0"/>
              <a:t>, 43- 45. old.</a:t>
            </a:r>
          </a:p>
          <a:p>
            <a:endParaRPr lang="hu-HU" baseline="0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1070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baseline="0" dirty="0" smtClean="0"/>
              <a:t> kiindulási anyagok tehát a kvarchomok és a szóda, amely a nátrium-ion beviteléhez szükséges. További vegyületek bevitelére még különböző oxidok, karbonátok adhatók ehhez. </a:t>
            </a:r>
          </a:p>
          <a:p>
            <a:r>
              <a:rPr lang="hu-HU" baseline="0" dirty="0" smtClean="0"/>
              <a:t>Mész-alkáli üveg esetén az olvadási hőmérséklet 1600°C.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8527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Színtelen üveg</a:t>
            </a:r>
            <a:r>
              <a:rPr lang="hu-HU" baseline="0" dirty="0" smtClean="0"/>
              <a:t> nem volt. Kék színt réz-és kobaltvegyületek, zöld színt vasvegyületek hozzáadásával nyertek. </a:t>
            </a:r>
          </a:p>
          <a:p>
            <a:r>
              <a:rPr lang="hu-HU" baseline="0" dirty="0" smtClean="0"/>
              <a:t>Képek forrása: </a:t>
            </a:r>
            <a:r>
              <a:rPr lang="hu-HU" baseline="0" dirty="0" err="1" smtClean="0"/>
              <a:t>Wedepohl</a:t>
            </a:r>
            <a:r>
              <a:rPr lang="hu-HU" baseline="0" dirty="0" smtClean="0"/>
              <a:t>: </a:t>
            </a:r>
            <a:r>
              <a:rPr lang="hu-HU" baseline="0" dirty="0" err="1" smtClean="0"/>
              <a:t>Glas</a:t>
            </a:r>
            <a:r>
              <a:rPr lang="hu-HU" baseline="0" dirty="0" smtClean="0"/>
              <a:t> </a:t>
            </a:r>
            <a:r>
              <a:rPr lang="hu-HU" baseline="0" dirty="0" err="1" smtClean="0"/>
              <a:t>in</a:t>
            </a:r>
            <a:r>
              <a:rPr lang="hu-HU" baseline="0" dirty="0" smtClean="0"/>
              <a:t> </a:t>
            </a:r>
            <a:r>
              <a:rPr lang="hu-HU" baseline="0" dirty="0" err="1" smtClean="0"/>
              <a:t>Antike</a:t>
            </a:r>
            <a:r>
              <a:rPr lang="hu-HU" baseline="0" dirty="0" smtClean="0"/>
              <a:t> und </a:t>
            </a:r>
            <a:r>
              <a:rPr lang="hu-HU" baseline="0" dirty="0" err="1" smtClean="0"/>
              <a:t>Mittelalter</a:t>
            </a:r>
            <a:r>
              <a:rPr lang="hu-HU" baseline="0" dirty="0" smtClean="0"/>
              <a:t>, 40. oldal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3211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Leírás forrása: Balázs Lóránt:</a:t>
            </a:r>
            <a:r>
              <a:rPr lang="hu-HU" baseline="0" dirty="0" smtClean="0"/>
              <a:t> A kémia története I., 60-61.old.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Kép forrása: http://www.britannica.com/EBchecked/topic/235063/glassware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2730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Leírás</a:t>
            </a:r>
            <a:r>
              <a:rPr lang="hu-HU" baseline="0" dirty="0" smtClean="0"/>
              <a:t> forrása: Balázs Lóránt: A kémia története I, 61. old.</a:t>
            </a:r>
          </a:p>
          <a:p>
            <a:endParaRPr lang="hu-HU" baseline="0" dirty="0" smtClean="0"/>
          </a:p>
          <a:p>
            <a:r>
              <a:rPr lang="hu-HU" baseline="0" dirty="0" smtClean="0"/>
              <a:t>Kép forrása: http://flowerofpearls.deviantart.com/art/Earring-with-a-figure-of-the-King-Tutankhamun-308466892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9577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Forrás: Wedepohl: Glas in Antike und</a:t>
            </a:r>
            <a:r>
              <a:rPr lang="hu-HU" baseline="0" smtClean="0"/>
              <a:t> Mittelalter, 51- 54. old.</a:t>
            </a:r>
          </a:p>
          <a:p>
            <a:r>
              <a:rPr lang="hu-HU" baseline="0" smtClean="0"/>
              <a:t>Kép: </a:t>
            </a:r>
            <a:r>
              <a:rPr lang="hu-HU" smtClean="0"/>
              <a:t>Wedepohl: Glas in Antike und</a:t>
            </a:r>
            <a:r>
              <a:rPr lang="hu-HU" baseline="0" smtClean="0"/>
              <a:t> Mittelalter, 77-78. old. 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5272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</a:t>
            </a:r>
            <a:r>
              <a:rPr lang="hu-HU" dirty="0" err="1" smtClean="0"/>
              <a:t>Wedepohl</a:t>
            </a:r>
            <a:r>
              <a:rPr lang="hu-HU" dirty="0" smtClean="0"/>
              <a:t>: </a:t>
            </a:r>
            <a:r>
              <a:rPr lang="hu-HU" dirty="0" err="1" smtClean="0"/>
              <a:t>Glas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Antike</a:t>
            </a:r>
            <a:r>
              <a:rPr lang="hu-HU" dirty="0" smtClean="0"/>
              <a:t> und</a:t>
            </a:r>
            <a:r>
              <a:rPr lang="hu-HU" baseline="0" dirty="0" smtClean="0"/>
              <a:t> </a:t>
            </a:r>
            <a:r>
              <a:rPr lang="hu-HU" baseline="0" dirty="0" err="1" smtClean="0"/>
              <a:t>Mittelalter</a:t>
            </a:r>
            <a:r>
              <a:rPr lang="hu-HU" baseline="0" dirty="0" smtClean="0"/>
              <a:t>, leírás: 54. old. , kép: 79. old.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Seneca</a:t>
            </a:r>
            <a:r>
              <a:rPr lang="hu-HU" baseline="0" dirty="0" smtClean="0"/>
              <a:t> röviddel Kr.u. 64-ben már említ üvegablakokat.  </a:t>
            </a:r>
            <a:r>
              <a:rPr lang="hu-HU" sz="1200" dirty="0" smtClean="0"/>
              <a:t>Az első században a rómaiak már üvegtáblákat készítettek, a nyilvános fürdőkben akár 250 m</a:t>
            </a:r>
            <a:r>
              <a:rPr lang="hu-HU" sz="1200" baseline="30000" dirty="0" smtClean="0"/>
              <a:t>2</a:t>
            </a:r>
            <a:r>
              <a:rPr lang="hu-HU" sz="1200" dirty="0" smtClean="0"/>
              <a:t> nagyságú üvegfelület is volt. A síküveg egyik oldalán matt volt. Az olvadt üveget kemény, sima felületre öntötték ki, s fogók segítségével nyújtották. Vagy fújt üveggömböt lapítottak ki. (</a:t>
            </a:r>
            <a:r>
              <a:rPr lang="hu-HU" dirty="0" smtClean="0"/>
              <a:t>Forrás: </a:t>
            </a:r>
            <a:r>
              <a:rPr lang="hu-HU" dirty="0" err="1" smtClean="0"/>
              <a:t>Wedepohl</a:t>
            </a:r>
            <a:r>
              <a:rPr lang="hu-HU" dirty="0" smtClean="0"/>
              <a:t>: </a:t>
            </a:r>
            <a:r>
              <a:rPr lang="hu-HU" dirty="0" err="1" smtClean="0"/>
              <a:t>Glas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Antike</a:t>
            </a:r>
            <a:r>
              <a:rPr lang="hu-HU" dirty="0" smtClean="0"/>
              <a:t> und</a:t>
            </a:r>
            <a:r>
              <a:rPr lang="hu-HU" baseline="0" dirty="0" smtClean="0"/>
              <a:t> </a:t>
            </a:r>
            <a:r>
              <a:rPr lang="hu-HU" baseline="0" dirty="0" err="1" smtClean="0"/>
              <a:t>Mittelalter</a:t>
            </a:r>
            <a:r>
              <a:rPr lang="hu-HU" baseline="0" dirty="0" smtClean="0"/>
              <a:t>, 55.old.</a:t>
            </a:r>
            <a:r>
              <a:rPr lang="hu-HU" sz="1200" dirty="0" smtClean="0"/>
              <a:t>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5387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háttérben: Bélapátfalva, rózsa-ablak a középkorból</a:t>
            </a:r>
            <a:r>
              <a:rPr lang="hu-HU" baseline="0" dirty="0" smtClean="0"/>
              <a:t> megmaradt</a:t>
            </a:r>
            <a:r>
              <a:rPr lang="hu-HU" dirty="0" smtClean="0"/>
              <a:t> ciszterci monostor</a:t>
            </a:r>
            <a:r>
              <a:rPr lang="hu-HU" baseline="0" dirty="0" smtClean="0"/>
              <a:t> templomában (épült:1232-ben) fényképezte: Zalka Dóra, 2014.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740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 smtClean="0"/>
              <a:t>A 13. században már keresettek voltak a ma is fogalom számba menő </a:t>
            </a:r>
            <a:r>
              <a:rPr lang="hu-HU" sz="1200" i="1" dirty="0" smtClean="0"/>
              <a:t>velencei kristályok és tükrök, </a:t>
            </a:r>
            <a:r>
              <a:rPr lang="hu-HU" sz="1200" dirty="0" smtClean="0"/>
              <a:t>a művészi tökélyre emelt</a:t>
            </a:r>
          </a:p>
          <a:p>
            <a:r>
              <a:rPr lang="hu-HU" sz="1200" dirty="0" smtClean="0"/>
              <a:t>különleges és fantáziadús díszítésű </a:t>
            </a:r>
            <a:r>
              <a:rPr lang="hu-HU" sz="1200" i="1" dirty="0" err="1" smtClean="0"/>
              <a:t>muránói</a:t>
            </a:r>
            <a:r>
              <a:rPr lang="hu-HU" sz="1200" i="1" dirty="0" smtClean="0"/>
              <a:t> üvegek. „A </a:t>
            </a:r>
            <a:r>
              <a:rPr lang="hu-HU" sz="1200" i="1" dirty="0" err="1" smtClean="0"/>
              <a:t>muránói</a:t>
            </a:r>
            <a:r>
              <a:rPr lang="hu-HU" sz="1200" i="1" dirty="0" smtClean="0"/>
              <a:t> mesetereknek nem volt szabad elhagyniuk Velencét, és szigorúan</a:t>
            </a:r>
            <a:r>
              <a:rPr lang="hu-HU" sz="1200" i="1" baseline="0" dirty="0" smtClean="0"/>
              <a:t> titokban kellett tartaniuk mesterségük fogásait.”</a:t>
            </a:r>
            <a:r>
              <a:rPr lang="hu-HU" sz="1200" i="0" baseline="0" dirty="0" smtClean="0"/>
              <a:t> (Brit. </a:t>
            </a:r>
            <a:r>
              <a:rPr lang="hu-HU" sz="1200" i="0" baseline="0" dirty="0" err="1" smtClean="0"/>
              <a:t>Hung</a:t>
            </a:r>
            <a:r>
              <a:rPr lang="hu-HU" sz="1200" i="0" baseline="0" dirty="0" smtClean="0"/>
              <a:t>., 283. old.)</a:t>
            </a:r>
            <a:endParaRPr lang="hu-HU" sz="1200" i="0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6397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„Az üvegedényeket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pazarul díszítették: az egyszerű száldíszítés mellett, köszörülést és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vésését alkalmaztak, a véseteket pedig aranyozták vagy festették. Ilyen díszes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velencei poharat Mátyás király is használt; az ő korában, 1475 körül,a helyi</a:t>
            </a:r>
          </a:p>
          <a:p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üvegesmesterek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a drágakőcsiszolókkal és a festőkkel közösen - céhbe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tömörültek.” –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Lőwey</a:t>
            </a:r>
            <a:r>
              <a:rPr lang="hu-H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dirty="0" smtClean="0"/>
              <a:t>Kép forrása: http://www.ljplus.ru/img4/a/r/art_glass/Attributed-to-Obizzo15cv.jpg</a:t>
            </a:r>
          </a:p>
          <a:p>
            <a:r>
              <a:rPr lang="hu-HU" dirty="0" smtClean="0"/>
              <a:t>http://collection.mam.org/details.php?id=6975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2767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velencei üveggyártás a reneszánsz korban is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élhelyen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maradt, hanyatlása a 17. században következett be, miután II. Rudolf császár prágai udvarából elterjedt egy teljesen új megmunkálási mód, az ún. </a:t>
            </a:r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kristály stílus.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1609-ben, a Csehországban tevékenykedő </a:t>
            </a:r>
            <a:r>
              <a:rPr lang="hu-H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lüneburgi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származású </a:t>
            </a:r>
            <a:r>
              <a:rPr lang="hu-HU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Gaspar</a:t>
            </a:r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Lehmann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kapott szabadalmat üvegköszörülésre és üvegcsiszolásra, ezzel mintegy felelevenítve az alexandriai és bizánci mesterek feledésbe ment díszítő eljárását.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gyémántporral történő köszörülés Ausztriában, Sziléziában, Szászországban és Németalföldön is elterjedt, Hollandiában pedig kidolgozták az ún. </a:t>
            </a:r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pontozó eljárást 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gyémánttűvel bemélyített különböző sűrűségű és mélységű pontocskákkal egészen finom ábrázolást sikerült kialakítani. Legkiválóbb mestere </a:t>
            </a:r>
            <a:r>
              <a:rPr lang="hu-H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 Wolff (</a:t>
            </a:r>
            <a:r>
              <a:rPr lang="hu-H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1732-1798), a nagybecsű Wolff-poharak készítője.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üvegmetsző eljárások alkalmazhatóságát a 17. század káli- és nátron üvegeinek fizikai tulajdonságai korlátozták. Változást a cseh kristályüveg színrelépése jelentett; kiváló szilárdságú, tiszta, jól metszhető és köszörülhető káliüveg volt.</a:t>
            </a:r>
            <a:endParaRPr lang="hu-H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 smtClean="0"/>
          </a:p>
          <a:p>
            <a:r>
              <a:rPr lang="hu-HU" dirty="0" smtClean="0"/>
              <a:t>Kép</a:t>
            </a:r>
            <a:r>
              <a:rPr lang="hu-HU" baseline="0" dirty="0" smtClean="0"/>
              <a:t> forrása: Balázs Lóránt: A kémia története I., 196. old.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52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Kép forrása:</a:t>
            </a:r>
            <a:r>
              <a:rPr lang="hu-HU" baseline="0" dirty="0" smtClean="0"/>
              <a:t> Balázs Lóránt: A kémia története I. , 196. old. </a:t>
            </a:r>
          </a:p>
          <a:p>
            <a:endParaRPr lang="hu-HU" baseline="0" dirty="0" smtClean="0"/>
          </a:p>
          <a:p>
            <a:r>
              <a:rPr lang="hu-HU" dirty="0" smtClean="0"/>
              <a:t>A síküvegnek ablakként való felhasználása még hosszú ideig mérhetetlen</a:t>
            </a:r>
            <a:r>
              <a:rPr lang="hu-HU" baseline="0" dirty="0" smtClean="0"/>
              <a:t> </a:t>
            </a:r>
            <a:r>
              <a:rPr lang="hu-HU" dirty="0" smtClean="0"/>
              <a:t>fényűzésnek számított; XIV. Lajos, a Napkirály idejében a háztulajdonosokra</a:t>
            </a:r>
          </a:p>
          <a:p>
            <a:r>
              <a:rPr lang="hu-HU" dirty="0" smtClean="0"/>
              <a:t>az ablaküveg felületével arányos adóterhet róttak ki. Ez nem is annyira meglepő,</a:t>
            </a:r>
            <a:r>
              <a:rPr lang="hu-HU" baseline="0" dirty="0" smtClean="0"/>
              <a:t> </a:t>
            </a:r>
            <a:r>
              <a:rPr lang="hu-HU" dirty="0" smtClean="0"/>
              <a:t>ha az üveglapok előállításának akkori nehézségeit mérlegeljük! Az öntéssel</a:t>
            </a:r>
          </a:p>
          <a:p>
            <a:r>
              <a:rPr lang="hu-HU" dirty="0" smtClean="0"/>
              <a:t>készült kisebb felületű síküveget még polírozni kellett.</a:t>
            </a:r>
            <a:br>
              <a:rPr lang="hu-HU" dirty="0" smtClean="0"/>
            </a:br>
            <a:r>
              <a:rPr lang="hu-HU" sz="1200" dirty="0" smtClean="0"/>
              <a:t>Hosszú évszázadokon át alkalmazták az ún. </a:t>
            </a:r>
            <a:r>
              <a:rPr lang="hu-HU" sz="1200" i="1" dirty="0" smtClean="0"/>
              <a:t>koronaüveg-eljárást, </a:t>
            </a:r>
            <a:r>
              <a:rPr lang="hu-HU" sz="1200" dirty="0" smtClean="0"/>
              <a:t>a képlékeny üvegből</a:t>
            </a:r>
          </a:p>
          <a:p>
            <a:r>
              <a:rPr lang="hu-HU" sz="1200" dirty="0" smtClean="0"/>
              <a:t>fúvócső segítségével gömböt fújtak, amelyet a fúvócsőből leválasztva, fémlemezhez préselve ellapítottak. Az így nyert kör alakú üveglemez könnyen felismerhető a középső részén (a felfüggesztési helyén) látható korona alakú hibáról.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230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 smtClean="0"/>
              <a:t>Csak a 17. században terjedtek el az </a:t>
            </a:r>
            <a:r>
              <a:rPr lang="hu-HU" sz="1200" i="1" dirty="0" smtClean="0"/>
              <a:t>öntőasztalok, </a:t>
            </a:r>
            <a:r>
              <a:rPr lang="hu-HU" sz="1200" dirty="0" smtClean="0"/>
              <a:t>amelyekre a tégelyben megolvasztott üveget borítottak, majd a lemez felületét hengereléssel egyengették. </a:t>
            </a:r>
          </a:p>
          <a:p>
            <a:endParaRPr lang="hu-HU" sz="1200" dirty="0" smtClean="0"/>
          </a:p>
          <a:p>
            <a:r>
              <a:rPr lang="hu-HU" sz="1200" dirty="0" smtClean="0"/>
              <a:t>Kép: Balázs</a:t>
            </a:r>
            <a:r>
              <a:rPr lang="hu-HU" sz="1200" baseline="0" dirty="0" smtClean="0"/>
              <a:t> Lóránt: A kémia története I., 196. old.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5350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Biringuccio már említést tett a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színtelen üveg készítésénél használt "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üvegsóról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", ami feltehetően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aznos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napjainkig alkalmazott barnakővel (mangán-dioxiddal). Utóbbi szerepe, hogy az üveget szennyező zöld színű kétértékű vasionokat kevésbé színező, sárgás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árnyalatú hárommértékű vasionokká oxidálja. Ugyanakkor lilás színű mangán-szilikátok keletkeznek, amelyek kioltják a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vassók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sárgás színét.” – Lőwey7</a:t>
            </a:r>
          </a:p>
          <a:p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MgO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mennyisége egy üvegpalackban: 0,5 százalék, ablaküvegben 3,2 %. </a:t>
            </a:r>
          </a:p>
          <a:p>
            <a:endParaRPr lang="hu-H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dirty="0" smtClean="0"/>
              <a:t>„</a:t>
            </a:r>
            <a:r>
              <a:rPr lang="hu-HU" sz="1200" i="1" dirty="0" smtClean="0"/>
              <a:t>Különböző fémoxidokkal színezett üvegtáblákból a kívánt motívumnak megfelelően darabokat vágtak, s ezeket kettős vájatú ólomszalagokkal állították össze. Az ólmot az üvegre ráhajtották, majd a találkozásoknál forrasztották.” – Magyar Katolikus Lexikon</a:t>
            </a:r>
          </a:p>
          <a:p>
            <a:endParaRPr lang="hu-HU" sz="1200" i="1" dirty="0" smtClean="0"/>
          </a:p>
          <a:p>
            <a:r>
              <a:rPr lang="hu-HU" sz="1200" i="1" dirty="0" smtClean="0"/>
              <a:t>Háttérképen: ólmozott üvegablak,</a:t>
            </a:r>
            <a:r>
              <a:rPr lang="hu-HU" sz="1200" i="1" baseline="0" dirty="0" smtClean="0"/>
              <a:t> Szent Erzsébet (</a:t>
            </a:r>
            <a:r>
              <a:rPr lang="hu-HU" sz="1200" i="1" baseline="0" dirty="0" err="1" smtClean="0"/>
              <a:t>Marburg</a:t>
            </a:r>
            <a:r>
              <a:rPr lang="hu-HU" sz="1200" i="1" baseline="0" dirty="0" smtClean="0"/>
              <a:t>)</a:t>
            </a:r>
          </a:p>
          <a:p>
            <a:endParaRPr lang="hu-HU" sz="1200" i="1" baseline="0" dirty="0" smtClean="0"/>
          </a:p>
          <a:p>
            <a:r>
              <a:rPr lang="hu-HU" sz="1200" i="0" baseline="0" dirty="0" smtClean="0"/>
              <a:t>Minkét kép forrása: </a:t>
            </a:r>
            <a:r>
              <a:rPr lang="hu-HU" sz="1200" i="0" baseline="0" dirty="0" err="1" smtClean="0"/>
              <a:t>Wedepohl</a:t>
            </a:r>
            <a:r>
              <a:rPr lang="hu-HU" sz="1200" i="0" baseline="0" dirty="0" smtClean="0"/>
              <a:t>: </a:t>
            </a:r>
            <a:r>
              <a:rPr lang="hu-HU" sz="1200" i="0" baseline="0" dirty="0" err="1" smtClean="0"/>
              <a:t>Glas</a:t>
            </a:r>
            <a:r>
              <a:rPr lang="hu-HU" sz="1200" i="0" baseline="0" dirty="0" smtClean="0"/>
              <a:t> </a:t>
            </a:r>
            <a:r>
              <a:rPr lang="hu-HU" sz="1200" i="0" baseline="0" dirty="0" err="1" smtClean="0"/>
              <a:t>in</a:t>
            </a:r>
            <a:r>
              <a:rPr lang="hu-HU" sz="1200" i="0" baseline="0" dirty="0" smtClean="0"/>
              <a:t> </a:t>
            </a:r>
            <a:r>
              <a:rPr lang="hu-HU" sz="1200" i="0" baseline="0" dirty="0" err="1" smtClean="0"/>
              <a:t>Antike</a:t>
            </a:r>
            <a:r>
              <a:rPr lang="hu-HU" sz="1200" i="0" baseline="0" dirty="0" smtClean="0"/>
              <a:t> und </a:t>
            </a:r>
            <a:r>
              <a:rPr lang="hu-HU" sz="1200" i="0" baseline="0" dirty="0" err="1" smtClean="0"/>
              <a:t>Mittelalter</a:t>
            </a:r>
            <a:r>
              <a:rPr lang="hu-HU" sz="1200" i="0" baseline="0" dirty="0" smtClean="0"/>
              <a:t>, 116-117. old. </a:t>
            </a:r>
            <a:endParaRPr lang="hu-HU" i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4729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„Az ember által előállított és széles körűen hasznosított anyagok közül talán csak a üvegre érezzük hitelesnek az "örökifjú" minősítést. Mert ugyan ki tudna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elképzelni márkás parfümöt műanyag palackban vagy óbort alumínium tartályban? Gyakran még a dekára bemért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sítábori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hátizsákunkban is helyet szorítunk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egy-egy kristálypohárnak, mert az újévi pezsgőbontásnak is meg kell adni a módját; az egymáshoz koccanó két pohár tiszta csengése a szilveszteri hangulat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mindenkori tartozéka.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Amióta a sítalpakat, a rúdugráshoz használt rudakat meg egyéb sporteszközöket üvegszállal erősített műanyagokból készítik, rendkívüli módon feljavult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ütésállóságuk, a húzó- és a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hajlószilárdságuk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azaz rugalmasak és csaknem törhetetlenek. A kortárs építészetben az átlátszó vagy a legkülönbözőbb színárnyalatú üveg - a vasbeton és az alumínium mellett - az egyik legalkalmazottabb szerkezeti anyag. Az ablaküveg megóvja az embert az urbanizációs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ártalmaktól: a füsttől, a portól és a zajtól, ugyanakkor biztosítja a belső és külső környezet kapcsolatát. A nagyítóüveg feltalálása a világ jelenségei és az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anyagszerkezet megismerését segítette elő. A szemüveglencse kiküszöböli a szemhibát. A különleges tulajdonságú optikai üvegek mikroszkópok és teleszkópok építését tették lehetővé, amelyek legyőzték az emberi látás korlátait, az addig úgyszólván vakságra ítélt természettudósokat bevezették a mikrokozmosz és a világűr rejtelmeibe.”  -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Lőwey</a:t>
            </a:r>
            <a:endParaRPr lang="hu-H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hu-H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5179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 smtClean="0"/>
              <a:t>Előzmény:</a:t>
            </a:r>
            <a:r>
              <a:rPr lang="hu-HU" sz="1200" baseline="0" dirty="0" smtClean="0"/>
              <a:t>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18. század folyamán megkísérelték felderíteni az üveg vegyi összetételét. 1728-ban 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Réaumur,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híres francia vegyész, megfigyelte az üvegesedés folyamatát, amelyet 1834-ben 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kovasav-sók kikristályosodásának tulajdonított. Miután </a:t>
            </a:r>
            <a:r>
              <a:rPr lang="hu-HU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Scheele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és 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Lavoisier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megállapították, hogy az üveg</a:t>
            </a: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reagál a vízzel, vízálló üveget eredményező alapanyagokat kerestek. Az üveggyártás első tudományos korszakát a 19. század elejétől számíthatjuk, amikor </a:t>
            </a:r>
            <a:r>
              <a:rPr lang="hu-HU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Fraunhofer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és </a:t>
            </a:r>
            <a:r>
              <a:rPr lang="hu-HU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Harcourt</a:t>
            </a:r>
            <a:r>
              <a:rPr lang="hu-H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munkái felderítették az üveg szerkezete és tulajdonságai közötti egyes összefüggéseket.</a:t>
            </a:r>
          </a:p>
          <a:p>
            <a:endParaRPr lang="hu-H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jénai tejüveghez bárium-oxidot is adagolnak, s olvadáspont-csökkentő anyagnak pedig </a:t>
            </a:r>
            <a:r>
              <a:rPr lang="hu-H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bór-trioxidot</a:t>
            </a:r>
            <a:r>
              <a:rPr lang="hu-H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használnak. </a:t>
            </a:r>
            <a:endParaRPr lang="hu-HU" sz="1200" dirty="0" smtClean="0"/>
          </a:p>
          <a:p>
            <a:r>
              <a:rPr lang="hu-HU" sz="1200" dirty="0" smtClean="0"/>
              <a:t/>
            </a:r>
            <a:br>
              <a:rPr lang="hu-HU" sz="1200" dirty="0" smtClean="0"/>
            </a:br>
            <a:r>
              <a:rPr lang="hu-HU" sz="1200" dirty="0" smtClean="0"/>
              <a:t>Kép forrása:</a:t>
            </a:r>
            <a:br>
              <a:rPr lang="hu-HU" sz="1200" dirty="0" smtClean="0"/>
            </a:br>
            <a:r>
              <a:rPr lang="hu-HU" sz="1200" dirty="0" smtClean="0"/>
              <a:t>https://www.mozaweb.hu/Lecke-KEM-Kemia_7-Az_uveg_Olvasmany-100507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4840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Kép forrása: http://www.aip.org/history/cosmology/tools/pic-refractors-glass-factory.htm</a:t>
            </a:r>
          </a:p>
          <a:p>
            <a:endParaRPr lang="hu-HU" dirty="0" smtClean="0"/>
          </a:p>
          <a:p>
            <a:r>
              <a:rPr lang="hu-HU" dirty="0" smtClean="0"/>
              <a:t>A modern gyártási technológiák</a:t>
            </a:r>
            <a:r>
              <a:rPr lang="hu-HU" baseline="0" dirty="0" smtClean="0"/>
              <a:t> során már nem </a:t>
            </a:r>
            <a:r>
              <a:rPr lang="hu-HU" baseline="0" dirty="0" err="1" smtClean="0"/>
              <a:t>samot-tégelyekbe</a:t>
            </a:r>
            <a:r>
              <a:rPr lang="hu-HU" baseline="0" dirty="0" smtClean="0"/>
              <a:t> teszik a kiindulási anyagokat, hanem a tömegcikkek gyártásához ún. kádkemencéket használnak. Egy ilyen kádkemence kapacitása napi 50-150 t üveg. Ezután körforgó automaták végzik a fúvást, vagy síküveg gyártásához hengersor végzi a sajtolást.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7089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Molibdénvegyületek kis mennyiségben történő hozzáadásával olyan kirakatüvegek</a:t>
            </a:r>
          </a:p>
          <a:p>
            <a:r>
              <a:rPr lang="hu-HU" smtClean="0"/>
              <a:t>gyárthatók, amelyek napfényben kékre színeződnek, árnyékban pedig ismét</a:t>
            </a:r>
          </a:p>
          <a:p>
            <a:r>
              <a:rPr lang="hu-HU" smtClean="0"/>
              <a:t>színtelenné válnak. </a:t>
            </a:r>
          </a:p>
          <a:p>
            <a:endParaRPr lang="hu-HU" smtClean="0"/>
          </a:p>
          <a:p>
            <a:r>
              <a:rPr lang="hu-HU" smtClean="0"/>
              <a:t>Kép forrása: http://www.2020mag.com/story/73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4127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Leírás forrása:</a:t>
            </a:r>
          </a:p>
          <a:p>
            <a:r>
              <a:rPr lang="hu-HU" smtClean="0"/>
              <a:t>Kép:http://phys.org/news/2014-10-terabitss-transmission-fiber.html</a:t>
            </a:r>
          </a:p>
          <a:p>
            <a:endParaRPr lang="hu-HU" smtClean="0"/>
          </a:p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42948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mtClean="0"/>
              <a:t>Endoszkópos vizsgálat</a:t>
            </a:r>
          </a:p>
          <a:p>
            <a:r>
              <a:rPr lang="hu-HU" smtClean="0"/>
              <a:t>Kép:</a:t>
            </a:r>
            <a:r>
              <a:rPr lang="hu-HU" baseline="0" smtClean="0"/>
              <a:t> </a:t>
            </a:r>
            <a:r>
              <a:rPr lang="hu-HU" smtClean="0"/>
              <a:t>http://gizmok.hu/wp-content/uploads/2013/09/endoszk%C3%B3p.jpg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9315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smtClean="0">
                <a:solidFill>
                  <a:schemeClr val="bg1"/>
                </a:solidFill>
              </a:rPr>
              <a:t>A képen: neogótikus üvegablak, Bátaszék,Nagyboldogasszony</a:t>
            </a:r>
            <a:r>
              <a:rPr lang="hu-HU" sz="1200" baseline="0" smtClean="0">
                <a:solidFill>
                  <a:schemeClr val="bg1"/>
                </a:solidFill>
              </a:rPr>
              <a:t> templom.</a:t>
            </a:r>
            <a:r>
              <a:rPr lang="hu-HU" sz="1200" smtClean="0">
                <a:solidFill>
                  <a:schemeClr val="bg1"/>
                </a:solidFill>
              </a:rPr>
              <a:t> Fényképezte: Zalka Dóra, 2014.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00311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8C24B-5B4F-4920-B917-E6E77377E5E5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55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6948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1397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939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443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274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284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2234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243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341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269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533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FD6FE-E241-467A-BA54-AB64C3A65154}" type="datetimeFigureOut">
              <a:rPr lang="hu-HU" smtClean="0"/>
              <a:t>2015.01.01.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B225D-1BA3-4037-A610-B593F9512F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087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jpeg"/><Relationship Id="rId10" Type="http://schemas.microsoft.com/office/2007/relationships/hdphoto" Target="../media/hdphoto4.wdp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microsoft.com/office/2007/relationships/hdphoto" Target="../media/hdphoto6.wdp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13.png"/><Relationship Id="rId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17.jpeg"/><Relationship Id="rId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22.jpeg"/><Relationship Id="rId4" Type="http://schemas.microsoft.com/office/2007/relationships/hdphoto" Target="../media/hdphoto1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microsoft.com/office/2007/relationships/hdphoto" Target="../media/hdphoto2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GfbFyNfSYrE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annica.com/EBchecked/topic/235063/glassware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pa.oszk.hu/00200/00220/00077/pdf/" TargetMode="External"/><Relationship Id="rId4" Type="http://schemas.openxmlformats.org/officeDocument/2006/relationships/hyperlink" Target="https://www.youtube.com/watch?v=GfbFyNfSYr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anoramio.com/photo/2557897" TargetMode="External"/><Relationship Id="rId4" Type="http://schemas.openxmlformats.org/officeDocument/2006/relationships/hyperlink" Target="http://image.gyartastrend.hu/original/13274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5000"/>
                    </a14:imgEffect>
                    <a14:imgEffect>
                      <a14:brightnessContrast bright="-8000" contrast="33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6840760" cy="1470025"/>
          </a:xfrm>
          <a:solidFill>
            <a:schemeClr val="bg1">
              <a:alpha val="74000"/>
            </a:schemeClr>
          </a:solidFill>
        </p:spPr>
        <p:txBody>
          <a:bodyPr/>
          <a:lstStyle/>
          <a:p>
            <a:r>
              <a:rPr lang="hu-HU" smtClean="0"/>
              <a:t>Az ékírásos üvegrecepttől a száloptikáig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483768" y="5445224"/>
            <a:ext cx="6400800" cy="1152128"/>
          </a:xfrm>
          <a:solidFill>
            <a:schemeClr val="bg1">
              <a:alpha val="34000"/>
            </a:schemeClr>
          </a:solidFill>
        </p:spPr>
        <p:txBody>
          <a:bodyPr/>
          <a:lstStyle/>
          <a:p>
            <a:r>
              <a:rPr lang="hu-HU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Az üveggyártás története, az üveg alkalmazásai</a:t>
            </a:r>
          </a:p>
        </p:txBody>
      </p:sp>
      <p:pic>
        <p:nvPicPr>
          <p:cNvPr id="8" name="Picture 6" descr="http://mnit.ac.in/new/dept_chemistry/images/departm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038" y="1997048"/>
            <a:ext cx="4026338" cy="2680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58" r="23046" b="7960"/>
          <a:stretch/>
        </p:blipFill>
        <p:spPr>
          <a:xfrm rot="10800000">
            <a:off x="214882" y="1916830"/>
            <a:ext cx="1700629" cy="4298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9790"/>
          <a:stretch/>
        </p:blipFill>
        <p:spPr>
          <a:xfrm>
            <a:off x="2195736" y="2464450"/>
            <a:ext cx="3331607" cy="2837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784" b="89885" l="9828" r="992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195" y="2060848"/>
            <a:ext cx="2179867" cy="364502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688" y="3992017"/>
            <a:ext cx="2123728" cy="1415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u="sng" smtClean="0">
                <a:solidFill>
                  <a:srgbClr val="FF0000"/>
                </a:solidFill>
              </a:rPr>
              <a:t>Történeti áttekintés</a:t>
            </a:r>
            <a:endParaRPr lang="hu-HU" sz="2400" b="1" u="sng">
              <a:solidFill>
                <a:srgbClr val="FF00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74" b="89885" l="6788" r="9767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92696"/>
            <a:ext cx="4101353" cy="685800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64096"/>
            <a:ext cx="8856984" cy="5517232"/>
          </a:xfrm>
          <a:solidFill>
            <a:schemeClr val="bg1">
              <a:alpha val="0"/>
            </a:schemeClr>
          </a:solidFill>
          <a:ln w="952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Kr.e 4000 -3500 színes üvegek és üvegzománcok Egyiptomban és Mezopotámiában</a:t>
            </a:r>
          </a:p>
          <a:p>
            <a:r>
              <a:rPr lang="hu-HU" sz="2400" b="1" u="sng" smtClean="0">
                <a:solidFill>
                  <a:schemeClr val="bg1"/>
                </a:solidFill>
              </a:rPr>
              <a:t>Kr.e 3400 az első valódi üveg Egyiptomban</a:t>
            </a:r>
          </a:p>
          <a:p>
            <a:r>
              <a:rPr lang="hu-HU" sz="2400" b="1" smtClean="0">
                <a:solidFill>
                  <a:srgbClr val="00B0F0"/>
                </a:solidFill>
              </a:rPr>
              <a:t>Kr.e 1800 körül </a:t>
            </a:r>
            <a:r>
              <a:rPr lang="hu-HU" sz="2400" smtClean="0">
                <a:solidFill>
                  <a:srgbClr val="00B0F0"/>
                </a:solidFill>
              </a:rPr>
              <a:t>egyiptomi kékzománc, réz-és kobaltüvegek</a:t>
            </a:r>
          </a:p>
          <a:p>
            <a:r>
              <a:rPr lang="hu-HU" sz="2400" smtClean="0">
                <a:solidFill>
                  <a:srgbClr val="FFC000"/>
                </a:solidFill>
              </a:rPr>
              <a:t>Kr.e 1650 körül öntött üvegek, homokmagos eljárás, az üveggyártás első leírása ékírásos agyagtáblákon és Tell el-Amarnában (Egyiptom) talált papiruszon</a:t>
            </a:r>
          </a:p>
          <a:p>
            <a:r>
              <a:rPr lang="hu-HU" sz="2400" smtClean="0">
                <a:solidFill>
                  <a:srgbClr val="92D050"/>
                </a:solidFill>
              </a:rPr>
              <a:t>Kr.e 1400 körül színes üvegszálakból készített üvegek</a:t>
            </a:r>
          </a:p>
          <a:p>
            <a:r>
              <a:rPr lang="hu-HU" sz="2400" smtClean="0">
                <a:solidFill>
                  <a:schemeClr val="bg1">
                    <a:lumMod val="75000"/>
                  </a:schemeClr>
                </a:solidFill>
              </a:rPr>
              <a:t>Kr.e 1340 az első átlátszó üvegek készítése</a:t>
            </a:r>
          </a:p>
          <a:p>
            <a:r>
              <a:rPr lang="hu-HU" sz="2400" smtClean="0">
                <a:solidFill>
                  <a:schemeClr val="bg2">
                    <a:lumMod val="50000"/>
                  </a:schemeClr>
                </a:solidFill>
              </a:rPr>
              <a:t>Kr.e 650 üvegtisztításra arzén, üveghomályosításra pedig ónvegyületek alkalmazása</a:t>
            </a:r>
          </a:p>
          <a:p>
            <a:r>
              <a:rPr lang="hu-HU" sz="2400" smtClean="0">
                <a:solidFill>
                  <a:srgbClr val="FFFF00"/>
                </a:solidFill>
              </a:rPr>
              <a:t>Kr.e 200 körül üvegfúvás Szíriában, üvegformák készítése üvegöntés céljára</a:t>
            </a:r>
          </a:p>
          <a:p>
            <a:endParaRPr lang="hu-HU" sz="2400"/>
          </a:p>
        </p:txBody>
      </p:sp>
    </p:spTree>
    <p:extLst>
      <p:ext uri="{BB962C8B-B14F-4D97-AF65-F5344CB8AC3E}">
        <p14:creationId xmlns:p14="http://schemas.microsoft.com/office/powerpoint/2010/main" val="186576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681205" y="108918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Alapanyagok:</a:t>
            </a:r>
          </a:p>
          <a:p>
            <a:pPr algn="ctr"/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34299" y="548680"/>
            <a:ext cx="402667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hu-HU" sz="2400" b="1" u="sng" dirty="0" smtClean="0">
                <a:solidFill>
                  <a:schemeClr val="bg1"/>
                </a:solidFill>
              </a:rPr>
              <a:t>Homok</a:t>
            </a:r>
            <a:r>
              <a:rPr lang="hu-HU" sz="2400" b="1" dirty="0" smtClean="0">
                <a:solidFill>
                  <a:schemeClr val="bg1"/>
                </a:solidFill>
              </a:rPr>
              <a:t> (</a:t>
            </a:r>
            <a:r>
              <a:rPr lang="hu-HU" sz="2400" dirty="0" smtClean="0">
                <a:solidFill>
                  <a:schemeClr val="bg1"/>
                </a:solidFill>
              </a:rPr>
              <a:t>SiO</a:t>
            </a:r>
            <a:r>
              <a:rPr lang="hu-HU" sz="2400" baseline="-25000" dirty="0" smtClean="0">
                <a:solidFill>
                  <a:schemeClr val="bg1"/>
                </a:solidFill>
              </a:rPr>
              <a:t>2</a:t>
            </a:r>
            <a:r>
              <a:rPr lang="hu-HU" sz="2400" dirty="0" smtClean="0">
                <a:solidFill>
                  <a:schemeClr val="bg1"/>
                </a:solidFill>
              </a:rPr>
              <a:t>) (bőségesen volt a sivatagban és a tengerparton) és </a:t>
            </a:r>
            <a:r>
              <a:rPr lang="hu-HU" sz="2400" u="sng" dirty="0" smtClean="0">
                <a:solidFill>
                  <a:schemeClr val="bg1"/>
                </a:solidFill>
              </a:rPr>
              <a:t>növényi hamu</a:t>
            </a:r>
            <a:r>
              <a:rPr lang="hu-HU" sz="2400" dirty="0" smtClean="0">
                <a:solidFill>
                  <a:schemeClr val="bg1"/>
                </a:solidFill>
              </a:rPr>
              <a:t> 1000 °C körüli összeolvasztása kezdetben</a:t>
            </a:r>
            <a:endParaRPr lang="hu-HU" sz="24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u="sng" dirty="0" smtClean="0">
                <a:solidFill>
                  <a:schemeClr val="bg1"/>
                </a:solidFill>
              </a:rPr>
              <a:t>Szóda:</a:t>
            </a:r>
            <a:r>
              <a:rPr lang="hu-HU" sz="2400" b="1" dirty="0" smtClean="0">
                <a:solidFill>
                  <a:schemeClr val="bg1"/>
                </a:solidFill>
              </a:rPr>
              <a:t> </a:t>
            </a:r>
            <a:r>
              <a:rPr lang="hu-HU" sz="2400" dirty="0" smtClean="0">
                <a:solidFill>
                  <a:schemeClr val="bg1"/>
                </a:solidFill>
              </a:rPr>
              <a:t>a Nátron- völgyből (</a:t>
            </a:r>
            <a:r>
              <a:rPr lang="hu-HU" sz="2400" dirty="0" err="1" smtClean="0">
                <a:solidFill>
                  <a:schemeClr val="bg1"/>
                </a:solidFill>
              </a:rPr>
              <a:t>Wadi</a:t>
            </a:r>
            <a:r>
              <a:rPr lang="hu-HU" sz="2400" dirty="0" smtClean="0">
                <a:solidFill>
                  <a:schemeClr val="bg1"/>
                </a:solidFill>
              </a:rPr>
              <a:t> el </a:t>
            </a:r>
            <a:r>
              <a:rPr lang="hu-HU" sz="2400" dirty="0" err="1" smtClean="0">
                <a:solidFill>
                  <a:schemeClr val="bg1"/>
                </a:solidFill>
              </a:rPr>
              <a:t>Natrun</a:t>
            </a:r>
            <a:r>
              <a:rPr lang="hu-HU" sz="2400" dirty="0" smtClean="0">
                <a:solidFill>
                  <a:schemeClr val="bg1"/>
                </a:solidFill>
              </a:rPr>
              <a:t>, Egyiptom) illetve nátrontavakból nyerték, már a múmiák kezelésére is használták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u="sng" dirty="0" smtClean="0">
                <a:solidFill>
                  <a:schemeClr val="bg1"/>
                </a:solidFill>
              </a:rPr>
              <a:t>Mészkő</a:t>
            </a:r>
            <a:r>
              <a:rPr lang="hu-HU" sz="2400" dirty="0" smtClean="0">
                <a:solidFill>
                  <a:schemeClr val="bg1"/>
                </a:solidFill>
              </a:rPr>
              <a:t>  </a:t>
            </a:r>
            <a:r>
              <a:rPr lang="hu-HU" sz="2400" dirty="0">
                <a:solidFill>
                  <a:schemeClr val="bg1"/>
                </a:solidFill>
              </a:rPr>
              <a:t>(</a:t>
            </a:r>
            <a:r>
              <a:rPr lang="hu-HU" sz="2400" dirty="0" smtClean="0">
                <a:solidFill>
                  <a:schemeClr val="bg1"/>
                </a:solidFill>
              </a:rPr>
              <a:t>CaCO</a:t>
            </a:r>
            <a:r>
              <a:rPr lang="hu-HU" sz="2400" baseline="-25000" dirty="0" smtClean="0">
                <a:solidFill>
                  <a:schemeClr val="bg1"/>
                </a:solidFill>
              </a:rPr>
              <a:t>3</a:t>
            </a:r>
            <a:r>
              <a:rPr lang="hu-HU" sz="2400" dirty="0" smtClean="0">
                <a:solidFill>
                  <a:schemeClr val="bg1"/>
                </a:solidFill>
              </a:rPr>
              <a:t>) : tengeri kagylók héjából, hegyekből bányászott</a:t>
            </a:r>
            <a:endParaRPr lang="hu-HU" sz="2400" dirty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u="sng" dirty="0" smtClean="0">
                <a:solidFill>
                  <a:schemeClr val="bg1"/>
                </a:solidFill>
              </a:rPr>
              <a:t>Színezésre:</a:t>
            </a:r>
            <a:r>
              <a:rPr lang="hu-HU" sz="2400" dirty="0" smtClean="0">
                <a:solidFill>
                  <a:schemeClr val="bg1"/>
                </a:solidFill>
              </a:rPr>
              <a:t/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réz (I)</a:t>
            </a:r>
            <a:r>
              <a:rPr lang="hu-HU" sz="2400" dirty="0" err="1" smtClean="0">
                <a:solidFill>
                  <a:schemeClr val="bg1"/>
                </a:solidFill>
              </a:rPr>
              <a:t>-oxid</a:t>
            </a:r>
            <a:r>
              <a:rPr lang="hu-HU" sz="2400" dirty="0" smtClean="0">
                <a:solidFill>
                  <a:schemeClr val="bg1"/>
                </a:solidFill>
              </a:rPr>
              <a:t> (Cu</a:t>
            </a:r>
            <a:r>
              <a:rPr lang="hu-HU" sz="2400" baseline="-25000" dirty="0" smtClean="0">
                <a:solidFill>
                  <a:schemeClr val="bg1"/>
                </a:solidFill>
              </a:rPr>
              <a:t>2</a:t>
            </a:r>
            <a:r>
              <a:rPr lang="hu-HU" sz="2400" dirty="0" smtClean="0">
                <a:solidFill>
                  <a:schemeClr val="bg1"/>
                </a:solidFill>
              </a:rPr>
              <a:t>O), kobalt-oxid (</a:t>
            </a:r>
            <a:r>
              <a:rPr lang="hu-HU" sz="2400" dirty="0" err="1" smtClean="0">
                <a:solidFill>
                  <a:schemeClr val="bg1"/>
                </a:solidFill>
              </a:rPr>
              <a:t>CoO</a:t>
            </a:r>
            <a:r>
              <a:rPr lang="hu-HU" sz="2400" dirty="0" smtClean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3074" name="Picture 2" descr="http://www.egyptguidetravel.com/images/hotels/destination/wadi%20al%20natrun%20ma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8" b="23227"/>
          <a:stretch/>
        </p:blipFill>
        <p:spPr bwMode="auto">
          <a:xfrm>
            <a:off x="4153146" y="727602"/>
            <a:ext cx="4748022" cy="357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6/61/CopperIoxid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502"/>
          <a:stretch/>
        </p:blipFill>
        <p:spPr bwMode="auto">
          <a:xfrm>
            <a:off x="4265381" y="4437112"/>
            <a:ext cx="2088232" cy="20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hop.kremerpigments.com/media/images/popup/44110_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4" r="6871"/>
          <a:stretch/>
        </p:blipFill>
        <p:spPr bwMode="auto">
          <a:xfrm>
            <a:off x="6365563" y="4437113"/>
            <a:ext cx="2616843" cy="205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99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917182" y="2802994"/>
            <a:ext cx="60233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A képen: ninivei </a:t>
            </a:r>
            <a:r>
              <a:rPr lang="hu-HU" sz="2400" b="1" u="sng" smtClean="0">
                <a:solidFill>
                  <a:schemeClr val="bg1"/>
                </a:solidFill>
              </a:rPr>
              <a:t>ékírásos üvegrecept </a:t>
            </a:r>
            <a:r>
              <a:rPr lang="hu-HU" sz="2400" smtClean="0">
                <a:solidFill>
                  <a:schemeClr val="bg1"/>
                </a:solidFill>
              </a:rPr>
              <a:t>Assurbanipal (</a:t>
            </a:r>
            <a:r>
              <a:rPr lang="hu-HU" sz="2400">
                <a:solidFill>
                  <a:schemeClr val="bg1"/>
                </a:solidFill>
              </a:rPr>
              <a:t>Kr. e. </a:t>
            </a:r>
            <a:r>
              <a:rPr lang="hu-HU" sz="2400" smtClean="0">
                <a:solidFill>
                  <a:schemeClr val="bg1"/>
                </a:solidFill>
              </a:rPr>
              <a:t>669-627) könyvtárából</a:t>
            </a:r>
            <a:r>
              <a:rPr lang="hu-HU" smtClean="0">
                <a:solidFill>
                  <a:schemeClr val="bg1"/>
                </a:solidFill>
              </a:rPr>
              <a:t/>
            </a:r>
            <a:br>
              <a:rPr lang="hu-HU" smtClean="0">
                <a:solidFill>
                  <a:schemeClr val="bg1"/>
                </a:solidFill>
              </a:rPr>
            </a:br>
            <a:endParaRPr lang="hu-HU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60" r="22381" b="7562"/>
          <a:stretch/>
        </p:blipFill>
        <p:spPr>
          <a:xfrm rot="10800000">
            <a:off x="107504" y="139273"/>
            <a:ext cx="2714332" cy="6706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doboz 5"/>
          <p:cNvSpPr txBox="1"/>
          <p:nvPr/>
        </p:nvSpPr>
        <p:spPr>
          <a:xfrm>
            <a:off x="2917182" y="836712"/>
            <a:ext cx="5832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A legrégebbi üveglelet kb. </a:t>
            </a:r>
            <a:r>
              <a:rPr lang="hu-HU" sz="2400" b="1" smtClean="0">
                <a:solidFill>
                  <a:schemeClr val="bg1"/>
                </a:solidFill>
              </a:rPr>
              <a:t>Kr. e. 3400</a:t>
            </a:r>
            <a:r>
              <a:rPr lang="hu-HU" sz="2400" smtClean="0">
                <a:solidFill>
                  <a:schemeClr val="bg1"/>
                </a:solidFill>
              </a:rPr>
              <a:t>-ból számrazik, Naquada mellől</a:t>
            </a: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836520" y="1844824"/>
            <a:ext cx="6026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Az üveggyártás kezdete </a:t>
            </a:r>
            <a:r>
              <a:rPr lang="hu-HU" sz="2400" b="1" dirty="0" smtClean="0">
                <a:solidFill>
                  <a:schemeClr val="bg1"/>
                </a:solidFill>
              </a:rPr>
              <a:t>Mezopotámiában</a:t>
            </a:r>
            <a:r>
              <a:rPr lang="hu-HU" sz="2400" dirty="0" smtClean="0">
                <a:solidFill>
                  <a:schemeClr val="bg1"/>
                </a:solidFill>
              </a:rPr>
              <a:t>, a Kr. előtti harmadik évezredre tehető</a:t>
            </a: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2821837" y="167706"/>
            <a:ext cx="4704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Mezopotámiai és egyiptomi üvegek</a:t>
            </a:r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956083" y="3717032"/>
            <a:ext cx="59455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>
                <a:solidFill>
                  <a:schemeClr val="bg1"/>
                </a:solidFill>
              </a:rPr>
              <a:t>Recept:</a:t>
            </a:r>
            <a:r>
              <a:rPr lang="hu-HU" sz="2400" dirty="0" smtClean="0">
                <a:solidFill>
                  <a:schemeClr val="bg1"/>
                </a:solidFill>
              </a:rPr>
              <a:t/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10 rész homok (</a:t>
            </a:r>
            <a:r>
              <a:rPr lang="hu-HU" sz="2400" dirty="0" err="1" smtClean="0">
                <a:solidFill>
                  <a:schemeClr val="bg1"/>
                </a:solidFill>
              </a:rPr>
              <a:t>immanakku</a:t>
            </a:r>
            <a:r>
              <a:rPr lang="hu-HU" sz="2400" dirty="0" smtClean="0">
                <a:solidFill>
                  <a:schemeClr val="bg1"/>
                </a:solidFill>
              </a:rPr>
              <a:t>) és 12 rész növényi hamu (</a:t>
            </a:r>
            <a:r>
              <a:rPr lang="hu-HU" sz="2400" dirty="0" err="1" smtClean="0">
                <a:solidFill>
                  <a:schemeClr val="bg1"/>
                </a:solidFill>
              </a:rPr>
              <a:t>ahussu</a:t>
            </a:r>
            <a:r>
              <a:rPr lang="hu-HU" sz="2400" dirty="0" smtClean="0">
                <a:solidFill>
                  <a:schemeClr val="bg1"/>
                </a:solidFill>
              </a:rPr>
              <a:t>). Ezt piros színig hevítik (kb. 900 °C), hogy üvegkeverékké reagáljon. A repedések keletkezését víz és porított üvegdarabok hozzáadásával gátolták meg, majd sárgára hevítették (kb. 1200 °C), hogy üveggé olvadjon. 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70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rgbClr val="FF0000"/>
                </a:solidFill>
              </a:rPr>
              <a:t>Reakcióegyenlet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4000" dirty="0" smtClean="0">
                <a:solidFill>
                  <a:srgbClr val="FFFF00"/>
                </a:solidFill>
              </a:rPr>
              <a:t>SiO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 + Na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CO</a:t>
            </a:r>
            <a:r>
              <a:rPr lang="hu-HU" sz="4000" baseline="-25000" dirty="0" smtClean="0">
                <a:solidFill>
                  <a:srgbClr val="FFFF00"/>
                </a:solidFill>
              </a:rPr>
              <a:t>3</a:t>
            </a:r>
            <a:r>
              <a:rPr lang="hu-HU" sz="4000" dirty="0" smtClean="0">
                <a:solidFill>
                  <a:srgbClr val="FFFF00"/>
                </a:solidFill>
              </a:rPr>
              <a:t> = Na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SiO</a:t>
            </a:r>
            <a:r>
              <a:rPr lang="hu-HU" sz="4000" baseline="-25000" dirty="0" smtClean="0">
                <a:solidFill>
                  <a:srgbClr val="FFFF00"/>
                </a:solidFill>
              </a:rPr>
              <a:t>3</a:t>
            </a:r>
            <a:r>
              <a:rPr lang="hu-HU" sz="4000" dirty="0" smtClean="0">
                <a:solidFill>
                  <a:srgbClr val="FFFF00"/>
                </a:solidFill>
              </a:rPr>
              <a:t> + CO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</a:p>
          <a:p>
            <a:endParaRPr lang="hu-HU" sz="4000" baseline="-25000" dirty="0">
              <a:solidFill>
                <a:srgbClr val="FFFF00"/>
              </a:solidFill>
            </a:endParaRPr>
          </a:p>
          <a:p>
            <a:r>
              <a:rPr lang="hu-HU" sz="4000" dirty="0" err="1" smtClean="0">
                <a:solidFill>
                  <a:srgbClr val="FFFF00"/>
                </a:solidFill>
              </a:rPr>
              <a:t>Sztöchiometriailag</a:t>
            </a:r>
            <a:r>
              <a:rPr lang="hu-HU" sz="4000" dirty="0" smtClean="0">
                <a:solidFill>
                  <a:srgbClr val="FFFF00"/>
                </a:solidFill>
              </a:rPr>
              <a:t> helyesebb egyenlet azonban:</a:t>
            </a:r>
          </a:p>
          <a:p>
            <a:r>
              <a:rPr lang="hu-HU" sz="4000" dirty="0" smtClean="0">
                <a:solidFill>
                  <a:srgbClr val="FFFF00"/>
                </a:solidFill>
              </a:rPr>
              <a:t>nSiO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>
                <a:solidFill>
                  <a:srgbClr val="FFFF00"/>
                </a:solidFill>
              </a:rPr>
              <a:t>+ Na</a:t>
            </a:r>
            <a:r>
              <a:rPr lang="hu-HU" sz="4000" baseline="-25000" dirty="0">
                <a:solidFill>
                  <a:srgbClr val="FFFF00"/>
                </a:solidFill>
              </a:rPr>
              <a:t>2</a:t>
            </a:r>
            <a:r>
              <a:rPr lang="hu-HU" sz="4000" dirty="0">
                <a:solidFill>
                  <a:srgbClr val="FFFF00"/>
                </a:solidFill>
              </a:rPr>
              <a:t>CO</a:t>
            </a:r>
            <a:r>
              <a:rPr lang="hu-HU" sz="4000" baseline="-25000" dirty="0">
                <a:solidFill>
                  <a:srgbClr val="FFFF00"/>
                </a:solidFill>
              </a:rPr>
              <a:t>3</a:t>
            </a:r>
            <a:r>
              <a:rPr lang="hu-HU" sz="4000" dirty="0">
                <a:solidFill>
                  <a:srgbClr val="FFFF00"/>
                </a:solidFill>
              </a:rPr>
              <a:t> = </a:t>
            </a:r>
            <a:r>
              <a:rPr lang="hu-HU" sz="4000" dirty="0" smtClean="0">
                <a:solidFill>
                  <a:srgbClr val="FFFF00"/>
                </a:solidFill>
              </a:rPr>
              <a:t>Na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O*nSiO</a:t>
            </a:r>
            <a:r>
              <a:rPr lang="hu-HU" sz="4000" baseline="-25000" dirty="0" smtClean="0">
                <a:solidFill>
                  <a:srgbClr val="FFFF00"/>
                </a:solidFill>
              </a:rPr>
              <a:t>2</a:t>
            </a:r>
            <a:r>
              <a:rPr lang="hu-HU" sz="4000" dirty="0" smtClean="0">
                <a:solidFill>
                  <a:srgbClr val="FFFF00"/>
                </a:solidFill>
              </a:rPr>
              <a:t> </a:t>
            </a:r>
            <a:r>
              <a:rPr lang="hu-HU" sz="4000" dirty="0">
                <a:solidFill>
                  <a:srgbClr val="FFFF00"/>
                </a:solidFill>
              </a:rPr>
              <a:t>+ CO</a:t>
            </a:r>
            <a:r>
              <a:rPr lang="hu-HU" sz="4000" baseline="-25000" dirty="0">
                <a:solidFill>
                  <a:srgbClr val="FFFF00"/>
                </a:solidFill>
              </a:rPr>
              <a:t>2</a:t>
            </a:r>
          </a:p>
          <a:p>
            <a:endParaRPr lang="hu-HU" sz="4000" baseline="-25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219882" y="188640"/>
            <a:ext cx="4704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Mezopotámiai és egyiptomi üvegek</a:t>
            </a:r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38605" y="5517232"/>
            <a:ext cx="3945363" cy="1200329"/>
          </a:xfrm>
          <a:prstGeom prst="rect">
            <a:avLst/>
          </a:prstGeom>
          <a:noFill/>
          <a:effectLst>
            <a:softEdge rad="279400"/>
          </a:effectLst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Kehely alakú lótuszvirág mintás váza a XVIII. Dinasztia korából (Kr.e 16-13. sz. )</a:t>
            </a:r>
            <a:endParaRPr lang="hu-HU" sz="2400">
              <a:solidFill>
                <a:schemeClr val="bg1"/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40" b="87523" l="10537" r="926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67" t="2750" r="4744" b="12637"/>
          <a:stretch/>
        </p:blipFill>
        <p:spPr>
          <a:xfrm>
            <a:off x="467544" y="813748"/>
            <a:ext cx="2880320" cy="4840507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5148064" y="5517232"/>
            <a:ext cx="3779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III. </a:t>
            </a:r>
            <a:r>
              <a:rPr lang="hu-HU" sz="2400" dirty="0" err="1" smtClean="0">
                <a:solidFill>
                  <a:schemeClr val="bg1"/>
                </a:solidFill>
              </a:rPr>
              <a:t>Thotmesz</a:t>
            </a:r>
            <a:r>
              <a:rPr lang="hu-HU" sz="2400" dirty="0" smtClean="0">
                <a:solidFill>
                  <a:schemeClr val="bg1"/>
                </a:solidFill>
              </a:rPr>
              <a:t> fáraó kék üvegpohara (kobaltüveg), Kr.e. 1450 körül</a:t>
            </a:r>
            <a:endParaRPr lang="hu-HU" sz="2400" dirty="0">
              <a:solidFill>
                <a:schemeClr val="bg1"/>
              </a:solidFill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95" b="92005" l="3749" r="983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9" t="3800" b="7064"/>
          <a:stretch/>
        </p:blipFill>
        <p:spPr>
          <a:xfrm>
            <a:off x="5340978" y="836712"/>
            <a:ext cx="3166281" cy="491985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3120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287164" y="11663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Gyártási technikák</a:t>
            </a:r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251520" y="951111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>
                <a:solidFill>
                  <a:schemeClr val="bg1"/>
                </a:solidFill>
              </a:rPr>
              <a:t>Homokmagos módszer:</a:t>
            </a:r>
          </a:p>
          <a:p>
            <a:r>
              <a:rPr lang="hu-HU" sz="2400" smtClean="0">
                <a:solidFill>
                  <a:schemeClr val="bg1"/>
                </a:solidFill>
              </a:rPr>
              <a:t>A kívánt alakot agyaghomokból megformálták, majd erre vitték fel az üvegmasszát ill. a színes üvegcsíkokat, melyek melegítés hatására összehegedtek. Az agyaghomokot később kivakarták, az üveget pedig megcsiszolták, hogy fényes legyen.</a:t>
            </a: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51520" y="556171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Így készült ez a hal alakú kozmetikai edény is kb. Kr.e 1370-ben </a:t>
            </a:r>
          </a:p>
          <a:p>
            <a:r>
              <a:rPr lang="hu-HU" sz="2400" i="1" smtClean="0">
                <a:solidFill>
                  <a:schemeClr val="bg1"/>
                </a:solidFill>
              </a:rPr>
              <a:t>(Tell El-Amarna, Egyiptom)</a:t>
            </a:r>
            <a:endParaRPr lang="hu-HU" sz="2400" i="1">
              <a:solidFill>
                <a:schemeClr val="bg1"/>
              </a:solidFill>
            </a:endParaRPr>
          </a:p>
        </p:txBody>
      </p:sp>
      <p:pic>
        <p:nvPicPr>
          <p:cNvPr id="2050" name="Picture 2" descr="http://media-3.web.britannica.com/eb-media/80/7980-004-8B8D8B4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578" y="2920416"/>
            <a:ext cx="4661106" cy="264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73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23528" y="607123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>
                <a:solidFill>
                  <a:schemeClr val="bg1"/>
                </a:solidFill>
              </a:rPr>
              <a:t>Hengerelés:</a:t>
            </a:r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55939" y="1068788"/>
            <a:ext cx="55235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A homokot szövet-vagy bőrzsákba tették, melybe egy hosszú rudat helyeztek. Ezt belemártották az üvegolvadékba, ami fölvette a zsák alakját, melyet előzetesen kívánt alakra kötöztek zsinórokkal. Az üveget a rúd segítségével kőpadokon hengerelték, amíg ki nem hűlt. Felülete egyenes, sima lett. A munka végeztével a kész üvegedény nyílásán át a homokot egyszerűen kiöntötték. </a:t>
            </a:r>
            <a:br>
              <a:rPr lang="hu-HU" sz="2400" dirty="0" smtClean="0">
                <a:solidFill>
                  <a:schemeClr val="bg1"/>
                </a:solidFill>
              </a:rPr>
            </a:br>
            <a:r>
              <a:rPr lang="hu-HU" sz="2400" dirty="0" smtClean="0">
                <a:solidFill>
                  <a:schemeClr val="bg1"/>
                </a:solidFill>
              </a:rPr>
              <a:t>A hengerelt üveg az üveggyöngy készítéséből fejlődött ki, melynél az üvegmasszát egy drót köré vitték fel, majd a drótot kihúzták. </a:t>
            </a:r>
            <a:endParaRPr lang="hu-HU" sz="2400" dirty="0">
              <a:solidFill>
                <a:schemeClr val="bg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287164" y="11663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Gyártási technikák</a:t>
            </a:r>
            <a:endParaRPr lang="hu-HU" sz="2400" b="1" u="sng">
              <a:solidFill>
                <a:schemeClr val="bg1"/>
              </a:solidFill>
            </a:endParaRPr>
          </a:p>
        </p:txBody>
      </p:sp>
      <p:pic>
        <p:nvPicPr>
          <p:cNvPr id="5122" name="Picture 2" descr="Earring with a figure of the King (Tutankhamun) by FlowerOfPearl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15" r="18994"/>
          <a:stretch/>
        </p:blipFill>
        <p:spPr bwMode="auto">
          <a:xfrm>
            <a:off x="6156176" y="116632"/>
            <a:ext cx="2777706" cy="539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6156176" y="5508307"/>
            <a:ext cx="27777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smtClean="0">
                <a:solidFill>
                  <a:schemeClr val="bg1"/>
                </a:solidFill>
              </a:rPr>
              <a:t>Színes üveggyöngyökkel díszített arany fülbevaló, Tutanhamon sírjából</a:t>
            </a:r>
            <a:endParaRPr lang="hu-HU" sz="2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29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599551" y="139341"/>
            <a:ext cx="1973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Római üvegek</a:t>
            </a:r>
            <a:endParaRPr lang="hu-HU" sz="2400" b="1" u="sng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47" r="7612"/>
          <a:stretch/>
        </p:blipFill>
        <p:spPr>
          <a:xfrm>
            <a:off x="256564" y="3647284"/>
            <a:ext cx="4243428" cy="284685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9" r="11045" b="4141"/>
          <a:stretch/>
        </p:blipFill>
        <p:spPr>
          <a:xfrm>
            <a:off x="4641399" y="3647284"/>
            <a:ext cx="4107065" cy="284233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96838" y="601006"/>
            <a:ext cx="7351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A római üvegművességre művészeti igényesség jellemző. </a:t>
            </a:r>
          </a:p>
          <a:p>
            <a:r>
              <a:rPr lang="hu-HU" sz="2400" smtClean="0">
                <a:solidFill>
                  <a:schemeClr val="bg1"/>
                </a:solidFill>
              </a:rPr>
              <a:t>Csiszolt vagy sima üvegedények, ivópoharak, füles korsók, vázák, illatszertartók készítése.</a:t>
            </a: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96838" y="1696740"/>
            <a:ext cx="8516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>
                <a:solidFill>
                  <a:schemeClr val="bg1"/>
                </a:solidFill>
              </a:rPr>
              <a:t>Színtelen üveg</a:t>
            </a:r>
          </a:p>
          <a:p>
            <a:r>
              <a:rPr lang="hu-HU" sz="2400" smtClean="0">
                <a:solidFill>
                  <a:schemeClr val="bg1"/>
                </a:solidFill>
              </a:rPr>
              <a:t>Kr.u. 70 körül a Római Birodalomban már nagy mennyiségben állították elő. Speciális, vasszennyeződéstől mentes kvarchomokra volt hozzá szükség, hogy az elkészült igényes, csiszolt üvegek elérjék a hegyikristály áttetszőségét. </a:t>
            </a:r>
          </a:p>
          <a:p>
            <a:pPr marL="342900" indent="-342900">
              <a:buFont typeface="Arial" pitchFamily="34" charset="0"/>
              <a:buChar char="•"/>
            </a:pPr>
            <a:endParaRPr lang="hu-HU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4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8924" y="578297"/>
            <a:ext cx="86815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hu-HU" sz="2400" smtClean="0">
                <a:solidFill>
                  <a:schemeClr val="bg1"/>
                </a:solidFill>
              </a:rPr>
              <a:t>Szíriában jelent meg a Kr.e. I. sz-ban.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smtClean="0">
                <a:solidFill>
                  <a:schemeClr val="bg1"/>
                </a:solidFill>
              </a:rPr>
              <a:t>A fúvócső feltalálásával jelentős minőségjavulást értek el. Lehetségessé vált kannák, kancsók, poharak, tányérok, urnák gyors előállítása. Már nemcsak a szín, hanem a formák is változatosak voltak: kagyló, szőlő  formájú, állat és emberi fej alakú tárgyakat tudtak készíteni formába fújással.</a:t>
            </a:r>
          </a:p>
          <a:p>
            <a:pPr marL="342900" indent="-342900">
              <a:buFont typeface="Arial" pitchFamily="34" charset="0"/>
              <a:buChar char="•"/>
            </a:pP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807804" y="116632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smtClean="0">
                <a:solidFill>
                  <a:schemeClr val="bg1"/>
                </a:solidFill>
              </a:rPr>
              <a:t>Üvegfúvó pipa</a:t>
            </a:r>
            <a:endParaRPr lang="hu-HU" sz="2400" b="1" u="sng">
              <a:solidFill>
                <a:schemeClr val="bg1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5" t="17114" b="8657"/>
          <a:stretch/>
        </p:blipFill>
        <p:spPr>
          <a:xfrm>
            <a:off x="467544" y="2969838"/>
            <a:ext cx="2880320" cy="3843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zövegdoboz 9"/>
          <p:cNvSpPr txBox="1"/>
          <p:nvPr/>
        </p:nvSpPr>
        <p:spPr>
          <a:xfrm>
            <a:off x="3491880" y="3646765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>
                <a:solidFill>
                  <a:schemeClr val="bg1"/>
                </a:solidFill>
              </a:rPr>
              <a:t>Képen:</a:t>
            </a:r>
            <a:br>
              <a:rPr lang="hu-HU" sz="2400" smtClean="0">
                <a:solidFill>
                  <a:schemeClr val="bg1"/>
                </a:solidFill>
              </a:rPr>
            </a:br>
            <a:r>
              <a:rPr lang="hu-HU" sz="2400" smtClean="0">
                <a:solidFill>
                  <a:schemeClr val="bg1"/>
                </a:solidFill>
              </a:rPr>
              <a:t>Két római ivókürt, s két tál a római Hambach nekropoliszból (Németország) , kb. Kr.u. 4-5. sz</a:t>
            </a: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467544" y="149303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smtClean="0">
                <a:solidFill>
                  <a:schemeClr val="bg1"/>
                </a:solidFill>
              </a:rPr>
              <a:t>Gyártási technológiák:</a:t>
            </a:r>
            <a:endParaRPr lang="hu-HU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3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1403648" y="300931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>
                <a:solidFill>
                  <a:schemeClr val="bg1"/>
                </a:solidFill>
              </a:rPr>
              <a:t>Középkor</a:t>
            </a:r>
            <a:endParaRPr lang="hu-HU" sz="2400" b="1" u="sng">
              <a:solidFill>
                <a:schemeClr val="bg1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-11313" y="300932"/>
            <a:ext cx="351413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Áttekintés: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Velencei (</a:t>
            </a:r>
            <a:r>
              <a:rPr lang="hu-HU" sz="2400" dirty="0" err="1" smtClean="0">
                <a:solidFill>
                  <a:schemeClr val="bg1"/>
                </a:solidFill>
              </a:rPr>
              <a:t>muránói</a:t>
            </a:r>
            <a:r>
              <a:rPr lang="hu-HU" sz="2400" dirty="0" smtClean="0">
                <a:solidFill>
                  <a:schemeClr val="bg1"/>
                </a:solidFill>
              </a:rPr>
              <a:t>) üvegek a 13. </a:t>
            </a:r>
            <a:r>
              <a:rPr lang="hu-HU" sz="2400" dirty="0" err="1" smtClean="0">
                <a:solidFill>
                  <a:schemeClr val="bg1"/>
                </a:solidFill>
              </a:rPr>
              <a:t>sz-tól</a:t>
            </a:r>
            <a:endParaRPr lang="hu-HU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Anglia: John </a:t>
            </a:r>
            <a:r>
              <a:rPr lang="hu-HU" sz="2400" dirty="0" err="1" smtClean="0">
                <a:solidFill>
                  <a:schemeClr val="bg1"/>
                </a:solidFill>
              </a:rPr>
              <a:t>Ravenscroft</a:t>
            </a:r>
            <a:r>
              <a:rPr lang="hu-HU" sz="2400" dirty="0" smtClean="0">
                <a:solidFill>
                  <a:schemeClr val="bg1"/>
                </a:solidFill>
              </a:rPr>
              <a:t> ólomüveg előállítása ólom-oxiddal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err="1" smtClean="0">
                <a:solidFill>
                  <a:schemeClr val="bg1"/>
                </a:solidFill>
              </a:rPr>
              <a:t>Waldüveg-</a:t>
            </a:r>
            <a:r>
              <a:rPr lang="hu-HU" sz="2400" dirty="0" smtClean="0">
                <a:solidFill>
                  <a:schemeClr val="bg1"/>
                </a:solidFill>
              </a:rPr>
              <a:t> Németország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Kristályüveg, gyémánttal köszörült üvegek: Csehország</a:t>
            </a:r>
            <a:endParaRPr lang="hu-HU" sz="2400" dirty="0">
              <a:solidFill>
                <a:schemeClr val="bg1"/>
              </a:solidFill>
            </a:endParaRPr>
          </a:p>
          <a:p>
            <a:r>
              <a:rPr lang="hu-HU" sz="2400" b="1" u="sng" dirty="0" smtClean="0">
                <a:solidFill>
                  <a:schemeClr val="bg1"/>
                </a:solidFill>
              </a:rPr>
              <a:t>Gyártási technikák: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Koronaüveg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Táblaüveg öntése (17. sz.)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dirty="0" smtClean="0">
                <a:solidFill>
                  <a:schemeClr val="bg1"/>
                </a:solidFill>
              </a:rPr>
              <a:t>Ólmozott üvegablakok a 17. </a:t>
            </a:r>
            <a:r>
              <a:rPr lang="hu-HU" sz="2400" dirty="0" err="1" smtClean="0">
                <a:solidFill>
                  <a:schemeClr val="bg1"/>
                </a:solidFill>
              </a:rPr>
              <a:t>sz-tól</a:t>
            </a:r>
            <a:endParaRPr lang="hu-HU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hu-HU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081674" y="15902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u="sng" smtClean="0">
                <a:solidFill>
                  <a:srgbClr val="92D050"/>
                </a:solidFill>
              </a:rPr>
              <a:t>Velencei üveg</a:t>
            </a:r>
            <a:endParaRPr lang="hu-HU" sz="2400" b="1" u="sng">
              <a:solidFill>
                <a:srgbClr val="92D050"/>
              </a:solidFill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87524" y="656760"/>
            <a:ext cx="856895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Jó tisztasági fok, </a:t>
            </a:r>
            <a:r>
              <a:rPr lang="hu-HU" sz="2400" b="1" dirty="0" smtClean="0">
                <a:solidFill>
                  <a:schemeClr val="bg1"/>
                </a:solidFill>
              </a:rPr>
              <a:t>buborékmentesség.  </a:t>
            </a:r>
            <a:r>
              <a:rPr lang="hu-HU" sz="2400" dirty="0" smtClean="0">
                <a:solidFill>
                  <a:schemeClr val="bg1"/>
                </a:solidFill>
              </a:rPr>
              <a:t>Az üveghuták Murano szigetén voltak. (Innen: </a:t>
            </a:r>
            <a:r>
              <a:rPr lang="hu-HU" sz="2400" i="1" dirty="0" err="1" smtClean="0">
                <a:solidFill>
                  <a:schemeClr val="bg1"/>
                </a:solidFill>
              </a:rPr>
              <a:t>muránói</a:t>
            </a:r>
            <a:r>
              <a:rPr lang="hu-HU" sz="2400" i="1" dirty="0" smtClean="0">
                <a:solidFill>
                  <a:schemeClr val="bg1"/>
                </a:solidFill>
              </a:rPr>
              <a:t> üve</a:t>
            </a:r>
            <a:r>
              <a:rPr lang="hu-HU" sz="2400" dirty="0" smtClean="0">
                <a:solidFill>
                  <a:schemeClr val="bg1"/>
                </a:solidFill>
              </a:rPr>
              <a:t>g)</a:t>
            </a:r>
          </a:p>
          <a:p>
            <a:endParaRPr lang="hu-HU" sz="2400" dirty="0">
              <a:solidFill>
                <a:schemeClr val="bg1"/>
              </a:solidFill>
            </a:endParaRPr>
          </a:p>
          <a:p>
            <a:r>
              <a:rPr lang="hu-HU" sz="2400" dirty="0" smtClean="0">
                <a:solidFill>
                  <a:schemeClr val="bg1"/>
                </a:solidFill>
              </a:rPr>
              <a:t>A velencei üveggyártás akkor érte el virágzását, amikor a művészetekben a román és a gótikus stílusirányzat uralkodott; fénykora 1500 </a:t>
            </a:r>
            <a:r>
              <a:rPr lang="hu-HU" sz="2400" dirty="0" err="1" smtClean="0">
                <a:solidFill>
                  <a:schemeClr val="bg1"/>
                </a:solidFill>
              </a:rPr>
              <a:t>körülre</a:t>
            </a:r>
            <a:r>
              <a:rPr lang="hu-HU" sz="2400" dirty="0" smtClean="0">
                <a:solidFill>
                  <a:schemeClr val="bg1"/>
                </a:solidFill>
              </a:rPr>
              <a:t> tehető. </a:t>
            </a:r>
          </a:p>
          <a:p>
            <a:endParaRPr lang="hu-HU" sz="2400" dirty="0">
              <a:solidFill>
                <a:schemeClr val="bg1"/>
              </a:solidFill>
            </a:endParaRPr>
          </a:p>
          <a:p>
            <a:r>
              <a:rPr lang="hu-HU" sz="2400" dirty="0" smtClean="0">
                <a:solidFill>
                  <a:schemeClr val="bg1"/>
                </a:solidFill>
              </a:rPr>
              <a:t>A "</a:t>
            </a:r>
            <a:r>
              <a:rPr lang="hu-HU" sz="2400" b="1" dirty="0" err="1" smtClean="0">
                <a:solidFill>
                  <a:schemeClr val="bg1"/>
                </a:solidFill>
              </a:rPr>
              <a:t>cristallo</a:t>
            </a:r>
            <a:r>
              <a:rPr lang="hu-HU" sz="2400" dirty="0" smtClean="0">
                <a:solidFill>
                  <a:schemeClr val="bg1"/>
                </a:solidFill>
              </a:rPr>
              <a:t>"</a:t>
            </a:r>
            <a:r>
              <a:rPr lang="hu-HU" sz="2400" dirty="0" err="1" smtClean="0">
                <a:solidFill>
                  <a:schemeClr val="bg1"/>
                </a:solidFill>
              </a:rPr>
              <a:t>-színtelenített</a:t>
            </a:r>
            <a:r>
              <a:rPr lang="hu-HU" sz="2400" dirty="0" smtClean="0">
                <a:solidFill>
                  <a:schemeClr val="bg1"/>
                </a:solidFill>
              </a:rPr>
              <a:t>, átlátszó üveg volt, de ismerték az opál -, a tej- és a színes (zöld, barna vagy kék) üvegek előállításának fortélyait is. Zománcozás, </a:t>
            </a:r>
            <a:r>
              <a:rPr lang="hu-HU" sz="2400" dirty="0" err="1" smtClean="0">
                <a:solidFill>
                  <a:schemeClr val="bg1"/>
                </a:solidFill>
              </a:rPr>
              <a:t>rétegzés</a:t>
            </a:r>
            <a:r>
              <a:rPr lang="hu-HU" sz="2400" dirty="0" smtClean="0">
                <a:solidFill>
                  <a:schemeClr val="bg1"/>
                </a:solidFill>
              </a:rPr>
              <a:t> használata (ókori és iszlám technikák felújítása).</a:t>
            </a:r>
          </a:p>
          <a:p>
            <a:endParaRPr lang="hu-HU" sz="2400" dirty="0" smtClean="0">
              <a:solidFill>
                <a:schemeClr val="bg1"/>
              </a:solidFill>
            </a:endParaRPr>
          </a:p>
          <a:p>
            <a:r>
              <a:rPr lang="hu-HU" sz="2400" b="1" dirty="0" smtClean="0">
                <a:solidFill>
                  <a:schemeClr val="bg1"/>
                </a:solidFill>
              </a:rPr>
              <a:t>Tükröt</a:t>
            </a:r>
            <a:r>
              <a:rPr lang="hu-HU" sz="2400" dirty="0" smtClean="0">
                <a:solidFill>
                  <a:schemeClr val="bg1"/>
                </a:solidFill>
              </a:rPr>
              <a:t> is tudtak készíteni: </a:t>
            </a:r>
            <a:r>
              <a:rPr lang="hu-HU" sz="2400" dirty="0">
                <a:solidFill>
                  <a:schemeClr val="bg1"/>
                </a:solidFill>
              </a:rPr>
              <a:t>vékony ón </a:t>
            </a:r>
            <a:r>
              <a:rPr lang="hu-HU" sz="2400" dirty="0" smtClean="0">
                <a:solidFill>
                  <a:schemeClr val="bg1"/>
                </a:solidFill>
              </a:rPr>
              <a:t>vagy ezüstlemezeket </a:t>
            </a:r>
            <a:r>
              <a:rPr lang="hu-HU" sz="2400" dirty="0">
                <a:solidFill>
                  <a:schemeClr val="bg1"/>
                </a:solidFill>
              </a:rPr>
              <a:t>helyeztek a sík üveg felületére, és azt higannyal </a:t>
            </a:r>
            <a:r>
              <a:rPr lang="hu-HU" sz="2400" dirty="0" smtClean="0">
                <a:solidFill>
                  <a:schemeClr val="bg1"/>
                </a:solidFill>
              </a:rPr>
              <a:t>dörzsölték. Ezáltal </a:t>
            </a:r>
            <a:r>
              <a:rPr lang="hu-HU" sz="2400" dirty="0">
                <a:solidFill>
                  <a:schemeClr val="bg1"/>
                </a:solidFill>
              </a:rPr>
              <a:t>a fém vegyült a higannyal, ón- illetve ezüst-amalgám </a:t>
            </a:r>
            <a:r>
              <a:rPr lang="hu-HU" sz="2400" dirty="0" smtClean="0">
                <a:solidFill>
                  <a:schemeClr val="bg1"/>
                </a:solidFill>
              </a:rPr>
              <a:t>képződött.</a:t>
            </a:r>
          </a:p>
          <a:p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www.ljplus.ru/img4/a/r/art_glass/Attributed-to-Obizzo15cv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72" b="98864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303" y="-459432"/>
            <a:ext cx="4464496" cy="628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collection.mam.org/vmedia/tms768/r_m1988_1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2" t="6542" r="6442" b="3193"/>
          <a:stretch/>
        </p:blipFill>
        <p:spPr bwMode="auto">
          <a:xfrm>
            <a:off x="4716016" y="260648"/>
            <a:ext cx="4122296" cy="525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5004048" y="5826578"/>
            <a:ext cx="397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smtClean="0">
                <a:solidFill>
                  <a:schemeClr val="bg1"/>
                </a:solidFill>
              </a:rPr>
              <a:t>Velencei hajóformájú vizeskancsó, 1570-ből. </a:t>
            </a:r>
            <a:endParaRPr lang="hu-HU" sz="2400">
              <a:solidFill>
                <a:schemeClr val="bg1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23528" y="5826577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smtClean="0">
                <a:solidFill>
                  <a:schemeClr val="bg1"/>
                </a:solidFill>
              </a:rPr>
              <a:t>Velencei zöld üvegserleg gazdag díszítéssel</a:t>
            </a:r>
            <a:endParaRPr lang="hu-HU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2" t="4577" b="16020"/>
          <a:stretch/>
        </p:blipFill>
        <p:spPr>
          <a:xfrm>
            <a:off x="179512" y="116632"/>
            <a:ext cx="4558617" cy="6421328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004048" y="332656"/>
            <a:ext cx="388843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/>
              <a:t>Kép: üvegfújás, XV. sz. </a:t>
            </a:r>
          </a:p>
          <a:p>
            <a:endParaRPr lang="hu-HU" sz="2400" b="1"/>
          </a:p>
          <a:p>
            <a:r>
              <a:rPr lang="hu-HU" sz="2400" smtClean="0"/>
              <a:t>A középkorban gyakorlatias, misztikától mentes leírások születtek, Európában minden ősi meseterséget műveltek. </a:t>
            </a:r>
          </a:p>
          <a:p>
            <a:endParaRPr lang="hu-HU" sz="2400" smtClean="0"/>
          </a:p>
          <a:p>
            <a:r>
              <a:rPr lang="hu-HU" sz="2400" smtClean="0"/>
              <a:t>Leírások: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smtClean="0"/>
              <a:t>Theophilus Presbiter: </a:t>
            </a:r>
            <a:r>
              <a:rPr lang="hu-HU" sz="2400" smtClean="0"/>
              <a:t>Schedula diversarum artium</a:t>
            </a:r>
            <a:endParaRPr lang="hu-HU" sz="2400"/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smtClean="0"/>
              <a:t>Vanuccio </a:t>
            </a:r>
            <a:r>
              <a:rPr lang="hu-HU" sz="2400" b="1"/>
              <a:t>Biringuccio </a:t>
            </a:r>
            <a:r>
              <a:rPr lang="hu-HU" sz="2400"/>
              <a:t>(1480-1539) munkáiból kora </a:t>
            </a:r>
            <a:r>
              <a:rPr lang="hu-HU" sz="2400" smtClean="0"/>
              <a:t>üvegművességének átfogó </a:t>
            </a:r>
            <a:r>
              <a:rPr lang="hu-HU" sz="2400"/>
              <a:t>képét ismerhetjük meg.</a:t>
            </a:r>
          </a:p>
        </p:txBody>
      </p:sp>
    </p:spTree>
    <p:extLst>
      <p:ext uri="{BB962C8B-B14F-4D97-AF65-F5344CB8AC3E}">
        <p14:creationId xmlns:p14="http://schemas.microsoft.com/office/powerpoint/2010/main" val="35101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179510" y="197346"/>
            <a:ext cx="8677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u="sng" smtClean="0"/>
              <a:t>Koronaüveg</a:t>
            </a:r>
          </a:p>
          <a:p>
            <a:pPr algn="ctr"/>
            <a:endParaRPr lang="hu-HU" sz="2400" b="1" u="sng" smtClean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38" r="11463" b="2901"/>
          <a:stretch/>
        </p:blipFill>
        <p:spPr>
          <a:xfrm>
            <a:off x="1710141" y="687668"/>
            <a:ext cx="5616624" cy="4102512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179511" y="4802376"/>
            <a:ext cx="86778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Hosszú évszázadokon át alkalmazták az ún. </a:t>
            </a:r>
            <a:r>
              <a:rPr lang="hu-HU" sz="2400" i="1" dirty="0"/>
              <a:t>koronaüveg-eljárást, </a:t>
            </a:r>
            <a:r>
              <a:rPr lang="hu-HU" sz="2400" dirty="0"/>
              <a:t>a képlékeny </a:t>
            </a:r>
            <a:r>
              <a:rPr lang="hu-HU" sz="2400" dirty="0" smtClean="0"/>
              <a:t>üvegből fúvócső </a:t>
            </a:r>
            <a:r>
              <a:rPr lang="hu-HU" sz="2400" dirty="0"/>
              <a:t>segítségével gömböt fújtak, amelyet a fúvócsőből leválasztva, fémlemezhez préselve ellapítottak. Az így nyert kör alakú üveglemez könnyen felismerhető a középső részén (a felfüggesztési helyén) látható korona alakú hibáról.</a:t>
            </a:r>
          </a:p>
        </p:txBody>
      </p:sp>
    </p:spTree>
    <p:extLst>
      <p:ext uri="{BB962C8B-B14F-4D97-AF65-F5344CB8AC3E}">
        <p14:creationId xmlns:p14="http://schemas.microsoft.com/office/powerpoint/2010/main" val="46025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10444"/>
          <a:stretch/>
        </p:blipFill>
        <p:spPr>
          <a:xfrm>
            <a:off x="2123728" y="106680"/>
            <a:ext cx="4909501" cy="662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0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26" t="14998" r="13433" b="30346"/>
          <a:stretch/>
        </p:blipFill>
        <p:spPr>
          <a:xfrm rot="16200000">
            <a:off x="4691677" y="2167146"/>
            <a:ext cx="6240270" cy="2489291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0" r="12458"/>
          <a:stretch/>
        </p:blipFill>
        <p:spPr>
          <a:xfrm rot="16200000">
            <a:off x="45217" y="369011"/>
            <a:ext cx="6447549" cy="6206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églalap 3"/>
          <p:cNvSpPr/>
          <p:nvPr/>
        </p:nvSpPr>
        <p:spPr>
          <a:xfrm>
            <a:off x="216024" y="116632"/>
            <a:ext cx="6372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u="sng" smtClean="0"/>
              <a:t>Gyártási technológia: </a:t>
            </a:r>
          </a:p>
          <a:p>
            <a:r>
              <a:rPr lang="hu-HU" sz="2400" smtClean="0"/>
              <a:t>Általában </a:t>
            </a:r>
            <a:r>
              <a:rPr lang="hu-HU" sz="2400"/>
              <a:t>három </a:t>
            </a:r>
            <a:r>
              <a:rPr lang="hu-HU" sz="2400" smtClean="0"/>
              <a:t>üvegolvasztó kemencét </a:t>
            </a:r>
            <a:r>
              <a:rPr lang="hu-HU" sz="2400"/>
              <a:t>alkalmaztak: az elsőben összeolvasztották az alapanyagokat, </a:t>
            </a:r>
            <a:r>
              <a:rPr lang="hu-HU" sz="2400" smtClean="0"/>
              <a:t>a </a:t>
            </a:r>
            <a:r>
              <a:rPr lang="hu-HU" sz="2400"/>
              <a:t>másodikban történt a  </a:t>
            </a:r>
            <a:r>
              <a:rPr lang="hu-HU" sz="2400" smtClean="0"/>
              <a:t>visszamelegités</a:t>
            </a:r>
            <a:r>
              <a:rPr lang="hu-HU" sz="2400"/>
              <a:t>, végül a </a:t>
            </a:r>
            <a:r>
              <a:rPr lang="hu-HU" sz="2400" smtClean="0"/>
              <a:t>harmadikban biztosították a már </a:t>
            </a:r>
            <a:r>
              <a:rPr lang="hu-HU" sz="2400"/>
              <a:t>kész üvegtárgyak fokozatos lehűlését.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79511" y="2708920"/>
            <a:ext cx="6336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err="1" smtClean="0"/>
              <a:t>Üvegsó</a:t>
            </a:r>
            <a:r>
              <a:rPr lang="hu-HU" sz="2400" b="1" dirty="0" smtClean="0"/>
              <a:t> </a:t>
            </a:r>
            <a:r>
              <a:rPr lang="hu-HU" sz="2400" dirty="0" smtClean="0"/>
              <a:t>(</a:t>
            </a:r>
            <a:r>
              <a:rPr lang="hu-HU" sz="2400" dirty="0" smtClean="0"/>
              <a:t>mangán-dioxid</a:t>
            </a:r>
            <a:r>
              <a:rPr lang="hu-HU" sz="2400" dirty="0" smtClean="0"/>
              <a:t>)  használata a színtelen üveg készítéséhez.</a:t>
            </a:r>
            <a:endParaRPr lang="hu-HU" sz="2400" dirty="0"/>
          </a:p>
        </p:txBody>
      </p:sp>
      <p:sp>
        <p:nvSpPr>
          <p:cNvPr id="6" name="Téglalap 5"/>
          <p:cNvSpPr/>
          <p:nvPr/>
        </p:nvSpPr>
        <p:spPr>
          <a:xfrm>
            <a:off x="179512" y="3573016"/>
            <a:ext cx="63001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 smtClean="0"/>
              <a:t>Ólmozott üvegablakok</a:t>
            </a:r>
            <a:r>
              <a:rPr lang="hu-HU" sz="2400" dirty="0" smtClean="0"/>
              <a:t>: „</a:t>
            </a:r>
            <a:r>
              <a:rPr lang="hu-HU" sz="2400" i="1" dirty="0" smtClean="0"/>
              <a:t>Különböző </a:t>
            </a:r>
            <a:r>
              <a:rPr lang="hu-HU" sz="2400" i="1" dirty="0"/>
              <a:t>fémoxidokkal színezett üvegtáblákból a kívánt motívumnak megfelelően darabokat vágtak, s ezeket kettős vájatú ólomszalagokkal állították össze. Az ólmot az üvegre ráhajtották, majd a találkozásoknál forrasztották</a:t>
            </a:r>
            <a:r>
              <a:rPr lang="hu-HU" sz="2400" i="1" dirty="0" smtClean="0"/>
              <a:t>.” </a:t>
            </a:r>
            <a:r>
              <a:rPr lang="hu-HU" sz="2400" dirty="0" smtClean="0"/>
              <a:t>Virágkora </a:t>
            </a:r>
            <a:r>
              <a:rPr lang="hu-HU" sz="2400" dirty="0"/>
              <a:t>a gótika </a:t>
            </a:r>
            <a:r>
              <a:rPr lang="hu-HU" sz="2400" dirty="0" smtClean="0"/>
              <a:t>lett.</a:t>
            </a:r>
            <a:endParaRPr lang="hu-HU" sz="24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216024" y="5864811"/>
            <a:ext cx="6732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/>
              <a:t>Képen: ólmozott üvegablak,  a kép Szent Györgyöt ábrázolja. (Nürnberg)</a:t>
            </a:r>
            <a:endParaRPr lang="hu-HU" sz="2400"/>
          </a:p>
        </p:txBody>
      </p:sp>
    </p:spTree>
    <p:extLst>
      <p:ext uri="{BB962C8B-B14F-4D97-AF65-F5344CB8AC3E}">
        <p14:creationId xmlns:p14="http://schemas.microsoft.com/office/powerpoint/2010/main" val="261033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Glass building - Manhat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6" y="-24340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256992" y="-15398"/>
            <a:ext cx="3836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>
                <a:solidFill>
                  <a:schemeClr val="bg1"/>
                </a:solidFill>
              </a:rPr>
              <a:t>Modernkori alkalmazások</a:t>
            </a:r>
            <a:endParaRPr lang="hu-HU" sz="2400" b="1" u="sng">
              <a:solidFill>
                <a:schemeClr val="bg1"/>
              </a:solidFill>
            </a:endParaRPr>
          </a:p>
        </p:txBody>
      </p:sp>
      <p:pic>
        <p:nvPicPr>
          <p:cNvPr id="6148" name="Picture 4" descr="http://m.blog.hu/cs/csomagolas/image/Bef%C5%91ttes%20%C3%BCveg/befottes_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6"/>
          <a:stretch/>
        </p:blipFill>
        <p:spPr bwMode="auto">
          <a:xfrm>
            <a:off x="361118" y="722313"/>
            <a:ext cx="3903048" cy="20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mnit.ac.in/new/dept_chemistry/images/departme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083" y="699036"/>
            <a:ext cx="3121586" cy="207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image.gyartastrend.hu/original/13274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9" y="3102456"/>
            <a:ext cx="5034189" cy="354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static.femina.hu/otthon/ezrekkel_csokkenhet_a_villanyszamlad_a_3_legolcsobb_megoldas/villanykorte.jpg"/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8250" l="10000" r="95410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519533" y="4492846"/>
            <a:ext cx="3179089" cy="208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61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6015" y="173272"/>
            <a:ext cx="46794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/>
              <a:t>A modern üveg kutatás és üveggyártás alapjait </a:t>
            </a:r>
            <a:r>
              <a:rPr lang="hu-HU" sz="2400" i="1"/>
              <a:t>Friedrich Otto Schott </a:t>
            </a:r>
            <a:r>
              <a:rPr lang="hu-HU" sz="2400"/>
              <a:t>(1851 </a:t>
            </a:r>
            <a:r>
              <a:rPr lang="hu-HU" sz="2400" smtClean="0"/>
              <a:t>- 1935</a:t>
            </a:r>
            <a:r>
              <a:rPr lang="hu-HU" sz="2400"/>
              <a:t>) német vegyész fektette le, aki 1884-ben a nem kevésbé híres </a:t>
            </a:r>
            <a:r>
              <a:rPr lang="hu-HU" sz="2400" i="1" smtClean="0"/>
              <a:t>Ernst</a:t>
            </a:r>
            <a:r>
              <a:rPr lang="hu-HU" sz="2400"/>
              <a:t> </a:t>
            </a:r>
            <a:r>
              <a:rPr lang="hu-HU" sz="2400" smtClean="0"/>
              <a:t>Abbéval </a:t>
            </a:r>
            <a:r>
              <a:rPr lang="hu-HU" sz="2400"/>
              <a:t>és </a:t>
            </a:r>
            <a:r>
              <a:rPr lang="hu-HU" sz="2400" i="1" smtClean="0"/>
              <a:t>Carl </a:t>
            </a:r>
            <a:r>
              <a:rPr lang="hu-HU" sz="2400" i="1"/>
              <a:t>Zeiss</a:t>
            </a:r>
            <a:r>
              <a:rPr lang="hu-HU" sz="2400"/>
              <a:t>-szal közösen megalapította a </a:t>
            </a:r>
            <a:r>
              <a:rPr lang="hu-HU" sz="2400" smtClean="0"/>
              <a:t>különleges üvegeket gyártó Jénai </a:t>
            </a:r>
            <a:r>
              <a:rPr lang="hu-HU" sz="2400"/>
              <a:t>Üvegműveket. </a:t>
            </a:r>
            <a:r>
              <a:rPr lang="hu-HU" sz="2400" smtClean="0"/>
              <a:t>Ezek az üvegek a </a:t>
            </a:r>
            <a:r>
              <a:rPr lang="hu-HU" sz="2400" b="1" smtClean="0"/>
              <a:t>vegyi-és hőhatásokkal szemben ellenállók</a:t>
            </a:r>
            <a:r>
              <a:rPr lang="hu-HU" sz="2400" smtClean="0"/>
              <a:t>.</a:t>
            </a:r>
            <a:endParaRPr lang="hu-HU" sz="2400"/>
          </a:p>
        </p:txBody>
      </p:sp>
      <p:sp>
        <p:nvSpPr>
          <p:cNvPr id="3" name="AutoShape 2" descr="https://www.mozaweb.hu/course/kemia_7/jpg_big/k7_138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AutoShape 4" descr="https://www.mozaweb.hu/course/kemia_7/jpg_big/k7_138_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AutoShape 6" descr="https://www.mozaweb.hu/course/kemia_7/jpg_big/k7_138_2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60" y="160337"/>
            <a:ext cx="4224543" cy="3893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186014" y="3958924"/>
            <a:ext cx="5034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smtClean="0"/>
              <a:t>Kép: Jénai üvegből készült lombikok</a:t>
            </a:r>
            <a:endParaRPr lang="hu-HU" sz="2400"/>
          </a:p>
        </p:txBody>
      </p:sp>
      <p:sp>
        <p:nvSpPr>
          <p:cNvPr id="7" name="Téglalap 6"/>
          <p:cNvSpPr/>
          <p:nvPr/>
        </p:nvSpPr>
        <p:spPr>
          <a:xfrm>
            <a:off x="186014" y="4509120"/>
            <a:ext cx="86344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/>
              <a:t>További különleges üvegek: </a:t>
            </a:r>
            <a:r>
              <a:rPr lang="hu-HU" sz="2400" i="1" dirty="0"/>
              <a:t>elektromos áramot vezető </a:t>
            </a:r>
            <a:r>
              <a:rPr lang="hu-HU" sz="2400" dirty="0"/>
              <a:t>üveget bizmut, </a:t>
            </a:r>
            <a:r>
              <a:rPr lang="hu-HU" sz="2400" dirty="0" err="1"/>
              <a:t>stíbium</a:t>
            </a:r>
            <a:r>
              <a:rPr lang="hu-HU" sz="2400" dirty="0"/>
              <a:t> vagy ólom-oxid hozzáadásával nyernek úgy, hogy magas hőmérsékleten, több órán át </a:t>
            </a:r>
            <a:r>
              <a:rPr lang="hu-HU" sz="2400" dirty="0" smtClean="0"/>
              <a:t>hidrogénáramban </a:t>
            </a:r>
            <a:r>
              <a:rPr lang="hu-HU" sz="2400" dirty="0"/>
              <a:t>redukálják,</a:t>
            </a:r>
          </a:p>
          <a:p>
            <a:r>
              <a:rPr lang="hu-HU" sz="2400" dirty="0"/>
              <a:t>vagy pedig az üveget vékony fém -, illetve fém-oxid réteggel vonják be. </a:t>
            </a:r>
            <a:r>
              <a:rPr lang="hu-HU" sz="2400" i="1" dirty="0"/>
              <a:t>Félvezető</a:t>
            </a:r>
            <a:r>
              <a:rPr lang="hu-HU" sz="2400" dirty="0"/>
              <a:t> </a:t>
            </a:r>
            <a:r>
              <a:rPr lang="hu-HU" sz="2400" dirty="0" smtClean="0"/>
              <a:t>tulajdonságú </a:t>
            </a:r>
            <a:r>
              <a:rPr lang="hu-HU" sz="2400" dirty="0"/>
              <a:t>üveget is sikerült </a:t>
            </a:r>
            <a:r>
              <a:rPr lang="hu-HU" sz="2400" dirty="0" smtClean="0"/>
              <a:t>előállítani</a:t>
            </a:r>
            <a:r>
              <a:rPr lang="hu-H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6315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131840" y="198297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smtClean="0"/>
              <a:t>19. sz. üveggyár</a:t>
            </a:r>
            <a:endParaRPr lang="hu-HU" sz="2400"/>
          </a:p>
        </p:txBody>
      </p:sp>
      <p:pic>
        <p:nvPicPr>
          <p:cNvPr id="10242" name="Picture 2" descr="http://www.aip.org/history/cosmology/tools/images-tools/refractors-glass-facto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" y="822879"/>
            <a:ext cx="7945756" cy="567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4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2020mag.com/CMSImagesContent/2002/7/702LENSCHOI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90" y="9524"/>
            <a:ext cx="4095750" cy="684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7472" y="226377"/>
            <a:ext cx="9094168" cy="6370975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 b="1" u="sng" dirty="0" smtClean="0"/>
              <a:t>1963: kaméleon-üveg </a:t>
            </a:r>
            <a:r>
              <a:rPr lang="hu-HU" sz="2400" u="sng" dirty="0" smtClean="0"/>
              <a:t>(</a:t>
            </a:r>
            <a:r>
              <a:rPr lang="hu-HU" sz="2400" u="sng" dirty="0" err="1" smtClean="0"/>
              <a:t>Corning</a:t>
            </a:r>
            <a:r>
              <a:rPr lang="hu-HU" sz="2400" u="sng" dirty="0" smtClean="0"/>
              <a:t> </a:t>
            </a:r>
            <a:r>
              <a:rPr lang="hu-HU" sz="2400" u="sng" dirty="0" err="1" smtClean="0"/>
              <a:t>Glass</a:t>
            </a:r>
            <a:r>
              <a:rPr lang="hu-HU" sz="2400" u="sng" dirty="0" smtClean="0"/>
              <a:t> Works)</a:t>
            </a:r>
          </a:p>
          <a:p>
            <a:r>
              <a:rPr lang="hu-HU" sz="2400" dirty="0" smtClean="0"/>
              <a:t>Olyan parányi </a:t>
            </a:r>
            <a:r>
              <a:rPr lang="hu-HU" sz="2400" dirty="0"/>
              <a:t>ezüst </a:t>
            </a:r>
            <a:r>
              <a:rPr lang="hu-HU" sz="2400" dirty="0" err="1"/>
              <a:t>halogenidet</a:t>
            </a:r>
            <a:r>
              <a:rPr lang="hu-HU" sz="2400" dirty="0"/>
              <a:t> </a:t>
            </a:r>
            <a:r>
              <a:rPr lang="hu-HU" sz="2400" dirty="0" smtClean="0"/>
              <a:t>tartalmazó szilikátüveg</a:t>
            </a:r>
            <a:r>
              <a:rPr lang="hu-HU" sz="2400" dirty="0"/>
              <a:t>, amely megvilágításkor, a fémezüst kiválásának </a:t>
            </a:r>
            <a:r>
              <a:rPr lang="hu-HU" sz="2400" dirty="0" smtClean="0"/>
              <a:t>következtében, megsötétedik</a:t>
            </a:r>
            <a:r>
              <a:rPr lang="hu-HU" sz="2400" dirty="0"/>
              <a:t>, és a megvilágítás megszűnése után néhány perccel újból kivilágosodik.</a:t>
            </a:r>
          </a:p>
          <a:p>
            <a:r>
              <a:rPr lang="hu-HU" sz="2400" dirty="0"/>
              <a:t>Főbb alkalmazásai: szemüvegek, járművek </a:t>
            </a:r>
            <a:r>
              <a:rPr lang="hu-HU" sz="2400" dirty="0" smtClean="0"/>
              <a:t>szélvédői, automatikus fényszabályozó </a:t>
            </a:r>
            <a:r>
              <a:rPr lang="hu-HU" sz="2400" dirty="0"/>
              <a:t>ablaküvegek </a:t>
            </a:r>
            <a:r>
              <a:rPr lang="hu-HU" sz="2400" dirty="0" smtClean="0"/>
              <a:t>készítése, </a:t>
            </a:r>
            <a:r>
              <a:rPr lang="hu-HU" sz="2400" dirty="0"/>
              <a:t>továbbá a számítógépiparban</a:t>
            </a:r>
          </a:p>
          <a:p>
            <a:endParaRPr lang="hu-HU" sz="2400" dirty="0"/>
          </a:p>
          <a:p>
            <a:r>
              <a:rPr lang="hu-HU" sz="2400" dirty="0" smtClean="0"/>
              <a:t>A </a:t>
            </a:r>
            <a:r>
              <a:rPr lang="hu-HU" sz="2400" dirty="0" err="1" smtClean="0"/>
              <a:t>Corning-</a:t>
            </a:r>
            <a:r>
              <a:rPr lang="hu-HU" sz="2400" dirty="0" err="1"/>
              <a:t>-féle</a:t>
            </a:r>
            <a:r>
              <a:rPr lang="hu-HU" sz="2400" dirty="0"/>
              <a:t> ezüst-kloridot, ezüst-bromidot és nyomokban</a:t>
            </a:r>
          </a:p>
          <a:p>
            <a:r>
              <a:rPr lang="hu-HU" sz="2400" dirty="0"/>
              <a:t>réz(</a:t>
            </a:r>
            <a:r>
              <a:rPr lang="hu-HU" sz="2400" dirty="0" err="1"/>
              <a:t>ll</a:t>
            </a:r>
            <a:r>
              <a:rPr lang="hu-HU" sz="2400" dirty="0" smtClean="0"/>
              <a:t>)</a:t>
            </a:r>
            <a:r>
              <a:rPr lang="hu-HU" sz="2400" dirty="0" err="1" smtClean="0"/>
              <a:t>-kloridot</a:t>
            </a:r>
            <a:r>
              <a:rPr lang="hu-HU" sz="2400" dirty="0" smtClean="0"/>
              <a:t> </a:t>
            </a:r>
            <a:r>
              <a:rPr lang="hu-HU" sz="2400" dirty="0"/>
              <a:t>tartalmazó </a:t>
            </a:r>
            <a:r>
              <a:rPr lang="hu-HU" sz="2400" dirty="0" err="1"/>
              <a:t>fotokrom</a:t>
            </a:r>
            <a:r>
              <a:rPr lang="hu-HU" sz="2400" dirty="0"/>
              <a:t> üveg, az ún. </a:t>
            </a:r>
            <a:r>
              <a:rPr lang="hu-HU" sz="2400" i="1" dirty="0" err="1"/>
              <a:t>Photogray</a:t>
            </a:r>
            <a:r>
              <a:rPr lang="hu-HU" sz="2400" i="1" dirty="0"/>
              <a:t>, </a:t>
            </a:r>
            <a:r>
              <a:rPr lang="hu-HU" sz="2400" dirty="0"/>
              <a:t>olyan </a:t>
            </a:r>
            <a:r>
              <a:rPr lang="hu-HU" sz="2400" dirty="0" smtClean="0"/>
              <a:t>fényképezőgép-lencsék </a:t>
            </a:r>
            <a:r>
              <a:rPr lang="hu-HU" sz="2400" dirty="0"/>
              <a:t>gyártására alkalmas, amelyeket akár Nappal szemben </a:t>
            </a:r>
            <a:r>
              <a:rPr lang="hu-HU" sz="2400" dirty="0" smtClean="0"/>
              <a:t>is korlátozás </a:t>
            </a:r>
            <a:r>
              <a:rPr lang="hu-HU" sz="2400" dirty="0"/>
              <a:t>nélkül használhatunk. Megvilágításkor ugyanis, a szokásos 85%-</a:t>
            </a:r>
            <a:r>
              <a:rPr lang="hu-HU" sz="2400" dirty="0" smtClean="0"/>
              <a:t>os fényáteresztés </a:t>
            </a:r>
            <a:r>
              <a:rPr lang="hu-HU" sz="2400" dirty="0"/>
              <a:t>helyett, a fénynek mindössze 32%-át bocsátják </a:t>
            </a:r>
            <a:r>
              <a:rPr lang="hu-HU" sz="2400" dirty="0" smtClean="0"/>
              <a:t>át. </a:t>
            </a:r>
          </a:p>
          <a:p>
            <a:endParaRPr lang="hu-HU" sz="2400" dirty="0"/>
          </a:p>
          <a:p>
            <a:r>
              <a:rPr lang="hu-HU" sz="2400" dirty="0" smtClean="0"/>
              <a:t>Érdekességképpen: egy </a:t>
            </a:r>
            <a:r>
              <a:rPr lang="hu-HU" sz="2400" dirty="0" err="1" smtClean="0"/>
              <a:t>szemüveglencsegyártó</a:t>
            </a:r>
            <a:r>
              <a:rPr lang="hu-HU" sz="2400" dirty="0" smtClean="0"/>
              <a:t> cég rövid reklámfilmje </a:t>
            </a:r>
            <a:r>
              <a:rPr lang="hu-HU" sz="2400" dirty="0"/>
              <a:t>a </a:t>
            </a:r>
            <a:r>
              <a:rPr lang="hu-HU" sz="2400" dirty="0" err="1" smtClean="0"/>
              <a:t>fotokromatikus</a:t>
            </a:r>
            <a:r>
              <a:rPr lang="hu-HU" sz="2400" dirty="0" smtClean="0"/>
              <a:t>, fényre sötétedő </a:t>
            </a:r>
            <a:r>
              <a:rPr lang="hu-HU" sz="2400" dirty="0"/>
              <a:t>szemüveglencse </a:t>
            </a:r>
            <a:r>
              <a:rPr lang="hu-HU" sz="2400" dirty="0" smtClean="0"/>
              <a:t>előnyeiről</a:t>
            </a:r>
            <a:r>
              <a:rPr lang="hu-HU" sz="2400" dirty="0"/>
              <a:t>:</a:t>
            </a:r>
            <a:br>
              <a:rPr lang="hu-HU" sz="2400" dirty="0"/>
            </a:br>
            <a:r>
              <a:rPr lang="hu-HU" sz="2400" dirty="0">
                <a:hlinkClick r:id="rId4"/>
              </a:rPr>
              <a:t>https://www.youtube.com/watch?v=GfbFyNfSYrE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67451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0" y="764704"/>
            <a:ext cx="9144000" cy="5262979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Az üvegkutatás legújabb eredményei lehetővé tették, hogy a fény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 görbült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pályán, sőt akár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zegzugos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úton továbbítódjék.</a:t>
            </a:r>
          </a:p>
          <a:p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Olyan </a:t>
            </a:r>
            <a:r>
              <a:rPr lang="hu-HU" sz="2800" b="1" i="1" dirty="0" err="1">
                <a:solidFill>
                  <a:schemeClr val="tx2">
                    <a:lumMod val="50000"/>
                  </a:schemeClr>
                </a:solidFill>
              </a:rPr>
              <a:t>fényvezetőszálakat</a:t>
            </a:r>
            <a:r>
              <a:rPr lang="hu-HU" sz="28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sikerült összeállítani, amelyek belseje nagy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törésmutatójú üvegszálakból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áll, míg a külső köpenye kis törésmutatójú üvegköpeny.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A fénysugár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a középső szálba lép, és a külső köpenyen többszörösen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visszaverődve a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szál másik végére jut. A képátvitelhez elengedhetetlen, hogy az egyes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szálak szigorúan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rendezettek legyenek; mintegy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százezer - egymillió </a:t>
            </a:r>
            <a:r>
              <a:rPr lang="hu-HU" sz="2800" dirty="0" smtClean="0">
                <a:solidFill>
                  <a:schemeClr val="tx2">
                    <a:lumMod val="50000"/>
                  </a:schemeClr>
                </a:solidFill>
              </a:rPr>
              <a:t>különálló üvegszálat ragasztanak </a:t>
            </a:r>
            <a:r>
              <a:rPr lang="hu-HU" sz="2800" dirty="0">
                <a:solidFill>
                  <a:schemeClr val="tx2">
                    <a:lumMod val="50000"/>
                  </a:schemeClr>
                </a:solidFill>
              </a:rPr>
              <a:t>össze egy 3 - 5 milliméter átmérőjű kábelben. </a:t>
            </a:r>
            <a:endParaRPr lang="hu-HU" sz="2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hu-HU" sz="2800" b="1" dirty="0">
                <a:solidFill>
                  <a:schemeClr val="tx2">
                    <a:lumMod val="50000"/>
                  </a:schemeClr>
                </a:solidFill>
              </a:rPr>
              <a:t>leírt </a:t>
            </a:r>
            <a:r>
              <a:rPr lang="hu-HU" sz="2800" b="1" dirty="0" smtClean="0">
                <a:solidFill>
                  <a:schemeClr val="tx2">
                    <a:lumMod val="50000"/>
                  </a:schemeClr>
                </a:solidFill>
              </a:rPr>
              <a:t>módon közvetítik </a:t>
            </a:r>
            <a:r>
              <a:rPr lang="hu-HU" sz="2800" b="1" dirty="0">
                <a:solidFill>
                  <a:schemeClr val="tx2">
                    <a:lumMod val="50000"/>
                  </a:schemeClr>
                </a:solidFill>
              </a:rPr>
              <a:t>a képet az orvosi diagnosztikában használt gyomor és szívszondák. </a:t>
            </a:r>
          </a:p>
        </p:txBody>
      </p:sp>
    </p:spTree>
    <p:extLst>
      <p:ext uri="{BB962C8B-B14F-4D97-AF65-F5344CB8AC3E}">
        <p14:creationId xmlns:p14="http://schemas.microsoft.com/office/powerpoint/2010/main" val="42528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gizmok.hu/wp-content/uploads/2013/09/endoszk%C3%B3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5" y="17494"/>
            <a:ext cx="9120675" cy="684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7372" y="5269998"/>
            <a:ext cx="9120675" cy="156966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>
            <a:spAutoFit/>
          </a:bodyPr>
          <a:lstStyle/>
          <a:p>
            <a:r>
              <a:rPr lang="hu-HU" sz="2400"/>
              <a:t>„Így ma már szó szerint is igaz lehet a mondás, hogy az orvos a páciens „veséjébe” lát. A több évezredes fejlődésük eredményeként létrejött üvegek a ma emberének nemcsak a kényelmét és biztonságát szolgálják, hanem - a </a:t>
            </a:r>
            <a:r>
              <a:rPr lang="hu-HU" sz="2400" i="1"/>
              <a:t>száloptika</a:t>
            </a:r>
            <a:r>
              <a:rPr lang="hu-HU" sz="2400"/>
              <a:t> révén - az egészségvédelmét is.”- </a:t>
            </a:r>
            <a:r>
              <a:rPr lang="hu-HU" sz="2400" smtClean="0"/>
              <a:t>Lőwey Dániel</a:t>
            </a:r>
            <a:endParaRPr lang="hu-HU" sz="2400"/>
          </a:p>
        </p:txBody>
      </p:sp>
    </p:spTree>
    <p:extLst>
      <p:ext uri="{BB962C8B-B14F-4D97-AF65-F5344CB8AC3E}">
        <p14:creationId xmlns:p14="http://schemas.microsoft.com/office/powerpoint/2010/main" val="13258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4602"/>
          <a:stretch/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4788024" y="188640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800" b="1" i="1" smtClean="0">
                <a:solidFill>
                  <a:schemeClr val="bg1"/>
                </a:solidFill>
              </a:rPr>
              <a:t>Köszönöm szépen a figyelmet!</a:t>
            </a:r>
            <a:endParaRPr lang="hu-HU" sz="2800" b="1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8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67544" y="404664"/>
            <a:ext cx="82089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smtClean="0"/>
              <a:t>Felhasznált irodalom:</a:t>
            </a:r>
          </a:p>
          <a:p>
            <a:endParaRPr lang="hu-HU" sz="2400" b="1" smtClean="0"/>
          </a:p>
          <a:p>
            <a:pPr marL="342900" indent="-342900">
              <a:buFont typeface="+mj-lt"/>
              <a:buAutoNum type="arabicPeriod"/>
            </a:pPr>
            <a:r>
              <a:rPr lang="hu-HU" sz="2400" b="1" smtClean="0"/>
              <a:t>Balázs Lóránt: A kémia története I., Nemzeti Tankönyvk., Bp., 1996</a:t>
            </a:r>
            <a:endParaRPr lang="hu-HU" sz="2400" b="1"/>
          </a:p>
          <a:p>
            <a:pPr marL="342900" indent="-342900">
              <a:buFont typeface="+mj-lt"/>
              <a:buAutoNum type="arabicPeriod"/>
            </a:pPr>
            <a:r>
              <a:rPr lang="hu-HU" sz="2400" b="1" smtClean="0"/>
              <a:t>Wedepol, Karl Hans: Glas in Antike und Mittelalter, E. Schweizerbart’s Verl., Stuttgart, 2003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2400" b="1" smtClean="0"/>
              <a:t>Britannica Hungarica, Magyar Világ Kiadó, Bp., 1998, 18. kötet, 280- 281. oldal</a:t>
            </a:r>
          </a:p>
          <a:p>
            <a:endParaRPr lang="hu-HU" sz="2400" b="1"/>
          </a:p>
          <a:p>
            <a:r>
              <a:rPr lang="hu-HU" sz="2400" b="1" u="sng" smtClean="0"/>
              <a:t>Internetes források:</a:t>
            </a:r>
          </a:p>
          <a:p>
            <a:pPr marL="342900" indent="-342900">
              <a:buFont typeface="+mj-lt"/>
              <a:buAutoNum type="arabicPeriod"/>
            </a:pPr>
            <a:r>
              <a:rPr lang="hu-HU" sz="2400" b="1">
                <a:hlinkClick r:id="rId3"/>
              </a:rPr>
              <a:t>http://</a:t>
            </a:r>
            <a:r>
              <a:rPr lang="hu-HU" sz="2400" b="1" smtClean="0">
                <a:hlinkClick r:id="rId3"/>
              </a:rPr>
              <a:t>www.britannica.com/EBchecked/topic/235063/glassware</a:t>
            </a:r>
            <a:endParaRPr lang="hu-HU" sz="2400" b="1" smtClean="0"/>
          </a:p>
          <a:p>
            <a:pPr marL="342900" indent="-342900">
              <a:buFont typeface="+mj-lt"/>
              <a:buAutoNum type="arabicPeriod"/>
            </a:pPr>
            <a:r>
              <a:rPr lang="hu-HU" sz="2400" b="1">
                <a:hlinkClick r:id="rId4"/>
              </a:rPr>
              <a:t>https://</a:t>
            </a:r>
            <a:r>
              <a:rPr lang="hu-HU" sz="2400" b="1" smtClean="0">
                <a:hlinkClick r:id="rId4"/>
              </a:rPr>
              <a:t>www.youtube.com/watch?v=GfbFyNfSYrE</a:t>
            </a:r>
            <a:endParaRPr lang="hu-HU" sz="2400" b="1" smtClean="0"/>
          </a:p>
          <a:p>
            <a:pPr marL="342900" indent="-342900">
              <a:buAutoNum type="arabicPeriod" startAt="3"/>
            </a:pPr>
            <a:r>
              <a:rPr lang="hu-HU" sz="2400" b="1" smtClean="0">
                <a:hlinkClick r:id="rId5"/>
              </a:rPr>
              <a:t>http</a:t>
            </a:r>
            <a:r>
              <a:rPr lang="hu-HU" sz="2400" b="1">
                <a:hlinkClick r:id="rId5"/>
              </a:rPr>
              <a:t>://epa.oszk.hu/00200/00220/00077/pdf</a:t>
            </a:r>
            <a:r>
              <a:rPr lang="hu-HU" sz="2400" b="1" smtClean="0">
                <a:hlinkClick r:id="rId5"/>
              </a:rPr>
              <a:t>/</a:t>
            </a:r>
            <a:endParaRPr lang="hu-HU" sz="2400" b="1" smtClean="0"/>
          </a:p>
          <a:p>
            <a:pPr marL="342900" indent="-342900">
              <a:buAutoNum type="arabicPeriod" startAt="3"/>
            </a:pPr>
            <a:endParaRPr lang="hu-HU" sz="2400" b="1"/>
          </a:p>
          <a:p>
            <a:endParaRPr lang="hu-HU" sz="2400" b="1"/>
          </a:p>
        </p:txBody>
      </p:sp>
    </p:spTree>
    <p:extLst>
      <p:ext uri="{BB962C8B-B14F-4D97-AF65-F5344CB8AC3E}">
        <p14:creationId xmlns:p14="http://schemas.microsoft.com/office/powerpoint/2010/main" val="23096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64271" y="186370"/>
            <a:ext cx="8604448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 dirty="0" smtClean="0"/>
              <a:t>Képek forrása:</a:t>
            </a:r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(a dia alá írt jegyzetben mindig pontosan feltüntettem az oldalszámot)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dirty="0" err="1" smtClean="0"/>
              <a:t>Wedepol</a:t>
            </a:r>
            <a:r>
              <a:rPr lang="hu-HU" sz="2400" b="1" dirty="0"/>
              <a:t>, Karl Hans: </a:t>
            </a:r>
            <a:r>
              <a:rPr lang="hu-HU" sz="2400" b="1" dirty="0" err="1"/>
              <a:t>Glas</a:t>
            </a:r>
            <a:r>
              <a:rPr lang="hu-HU" sz="2400" b="1" dirty="0"/>
              <a:t> </a:t>
            </a:r>
            <a:r>
              <a:rPr lang="hu-HU" sz="2400" b="1" dirty="0" err="1"/>
              <a:t>in</a:t>
            </a:r>
            <a:r>
              <a:rPr lang="hu-HU" sz="2400" b="1" dirty="0"/>
              <a:t> </a:t>
            </a:r>
            <a:r>
              <a:rPr lang="hu-HU" sz="2400" b="1" dirty="0" err="1"/>
              <a:t>Antike</a:t>
            </a:r>
            <a:r>
              <a:rPr lang="hu-HU" sz="2400" b="1" dirty="0"/>
              <a:t> und </a:t>
            </a:r>
            <a:r>
              <a:rPr lang="hu-HU" sz="2400" b="1" dirty="0" err="1"/>
              <a:t>Mittelalter</a:t>
            </a:r>
            <a:r>
              <a:rPr lang="hu-HU" sz="2400" b="1" dirty="0"/>
              <a:t>, E. </a:t>
            </a:r>
            <a:r>
              <a:rPr lang="hu-HU" sz="2400" b="1" dirty="0" err="1"/>
              <a:t>Schweizerbart</a:t>
            </a:r>
            <a:r>
              <a:rPr lang="hu-HU" sz="2400" b="1" dirty="0"/>
              <a:t>’s </a:t>
            </a:r>
            <a:r>
              <a:rPr lang="hu-HU" sz="2400" b="1" dirty="0" err="1"/>
              <a:t>Verl</a:t>
            </a:r>
            <a:r>
              <a:rPr lang="hu-HU" sz="2400" b="1" dirty="0"/>
              <a:t>., Stuttgart, </a:t>
            </a:r>
            <a:r>
              <a:rPr lang="hu-HU" sz="2400" b="1" dirty="0" smtClean="0"/>
              <a:t>2003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dirty="0"/>
              <a:t>Balázs Lóránt: A kémia története I., Nemzeti </a:t>
            </a:r>
            <a:r>
              <a:rPr lang="hu-HU" sz="2400" b="1" dirty="0" err="1"/>
              <a:t>Tankönyvk</a:t>
            </a:r>
            <a:r>
              <a:rPr lang="hu-HU" sz="2400" b="1" dirty="0"/>
              <a:t>., Bp., </a:t>
            </a:r>
            <a:r>
              <a:rPr lang="hu-HU" sz="2400" b="1" dirty="0" smtClean="0"/>
              <a:t>1996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u-HU" sz="2400" b="1" dirty="0"/>
              <a:t>Britannica Hungarica, Magyar Világ Kiadó, Bp., 1998, 18. kötet, 280- 281. </a:t>
            </a:r>
            <a:r>
              <a:rPr lang="hu-HU" sz="2400" b="1" dirty="0" smtClean="0"/>
              <a:t>oldal</a:t>
            </a:r>
          </a:p>
          <a:p>
            <a:pPr marL="342900" indent="-342900">
              <a:buFont typeface="Arial" pitchFamily="34" charset="0"/>
              <a:buChar char="•"/>
            </a:pPr>
            <a:endParaRPr lang="hu-HU" sz="2400" b="1" dirty="0" smtClean="0"/>
          </a:p>
          <a:p>
            <a:r>
              <a:rPr lang="hu-HU" sz="2400" b="1" dirty="0" smtClean="0"/>
              <a:t>Internetes források: </a:t>
            </a:r>
          </a:p>
          <a:p>
            <a:r>
              <a:rPr lang="hu-HU" sz="2400" b="1" dirty="0" smtClean="0"/>
              <a:t>Minden más képforrás az adott dia alatti jegyzetben jelölve van.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b="1" dirty="0">
                <a:hlinkClick r:id="rId4"/>
              </a:rPr>
              <a:t>http://www.britannica.com/EBchecked/topic/235063/glassware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b="1" dirty="0" smtClean="0">
                <a:hlinkClick r:id="rId4"/>
              </a:rPr>
              <a:t>http</a:t>
            </a:r>
            <a:r>
              <a:rPr lang="hu-HU" sz="2400" b="1" dirty="0">
                <a:hlinkClick r:id="rId4"/>
              </a:rPr>
              <a:t>://</a:t>
            </a:r>
            <a:r>
              <a:rPr lang="hu-HU" sz="2400" b="1" dirty="0" smtClean="0">
                <a:hlinkClick r:id="rId4"/>
              </a:rPr>
              <a:t>image.gyartastrend.hu/original/132746.jpg</a:t>
            </a:r>
            <a:endParaRPr lang="hu-HU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hu-HU" sz="2400" b="1" dirty="0">
                <a:hlinkClick r:id="rId5"/>
              </a:rPr>
              <a:t>http://</a:t>
            </a:r>
            <a:r>
              <a:rPr lang="hu-HU" sz="2400" b="1" dirty="0" smtClean="0">
                <a:hlinkClick r:id="rId5"/>
              </a:rPr>
              <a:t>www.panoramio.com/photo/2557897</a:t>
            </a:r>
            <a:endParaRPr lang="hu-HU" sz="24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hu-HU" sz="2400" b="1" dirty="0"/>
              <a:t>http://technologia.chem.elte.hu/hu/kornyezettechnologia/KOTE_2014_10.pdf</a:t>
            </a:r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hu-HU" sz="2400" b="1" dirty="0"/>
          </a:p>
          <a:p>
            <a:endParaRPr lang="hu-H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9123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2520</Words>
  <Application>Microsoft Office PowerPoint</Application>
  <PresentationFormat>Diavetítés a képernyőre (4:3 oldalarány)</PresentationFormat>
  <Paragraphs>228</Paragraphs>
  <Slides>26</Slides>
  <Notes>24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Office-téma</vt:lpstr>
      <vt:lpstr>Az ékírásos üvegrecepttől a száloptikáig</vt:lpstr>
      <vt:lpstr>Történeti áttekintés</vt:lpstr>
      <vt:lpstr>PowerPoint bemutató</vt:lpstr>
      <vt:lpstr>PowerPoint bemutató</vt:lpstr>
      <vt:lpstr>Reakcióegyenlet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oooooooooo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ékírásos üvegrecepttől a száloptikáig</dc:title>
  <dc:creator>Zalka Dóra</dc:creator>
  <cp:lastModifiedBy>Luca</cp:lastModifiedBy>
  <cp:revision>102</cp:revision>
  <dcterms:created xsi:type="dcterms:W3CDTF">2014-09-20T19:09:15Z</dcterms:created>
  <dcterms:modified xsi:type="dcterms:W3CDTF">2015-01-01T06:10:41Z</dcterms:modified>
</cp:coreProperties>
</file>